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757" r:id="rId5"/>
    <p:sldId id="263" r:id="rId6"/>
    <p:sldId id="716" r:id="rId7"/>
    <p:sldId id="1889" r:id="rId8"/>
    <p:sldId id="1890" r:id="rId9"/>
    <p:sldId id="1253" r:id="rId10"/>
    <p:sldId id="1254" r:id="rId11"/>
    <p:sldId id="1893" r:id="rId12"/>
    <p:sldId id="1262" r:id="rId13"/>
    <p:sldId id="278" r:id="rId14"/>
    <p:sldId id="1717" r:id="rId15"/>
    <p:sldId id="1718" r:id="rId16"/>
    <p:sldId id="1719" r:id="rId17"/>
    <p:sldId id="1259" r:id="rId18"/>
    <p:sldId id="1260" r:id="rId19"/>
    <p:sldId id="1135" r:id="rId20"/>
    <p:sldId id="1136" r:id="rId21"/>
    <p:sldId id="1072" r:id="rId22"/>
    <p:sldId id="1073" r:id="rId23"/>
    <p:sldId id="1087" r:id="rId24"/>
    <p:sldId id="1088" r:id="rId25"/>
    <p:sldId id="1125" r:id="rId26"/>
    <p:sldId id="717" r:id="rId27"/>
    <p:sldId id="768" r:id="rId28"/>
    <p:sldId id="769" r:id="rId29"/>
    <p:sldId id="968" r:id="rId30"/>
    <p:sldId id="969" r:id="rId31"/>
    <p:sldId id="970" r:id="rId32"/>
    <p:sldId id="1074" r:id="rId33"/>
    <p:sldId id="1075" r:id="rId34"/>
    <p:sldId id="1076" r:id="rId35"/>
    <p:sldId id="1077" r:id="rId36"/>
    <p:sldId id="1129" r:id="rId37"/>
    <p:sldId id="1128" r:id="rId38"/>
    <p:sldId id="1141" r:id="rId39"/>
    <p:sldId id="718" r:id="rId40"/>
    <p:sldId id="974" r:id="rId41"/>
    <p:sldId id="975" r:id="rId42"/>
    <p:sldId id="1126" r:id="rId43"/>
    <p:sldId id="976" r:id="rId44"/>
    <p:sldId id="977" r:id="rId45"/>
    <p:sldId id="978" r:id="rId46"/>
    <p:sldId id="979" r:id="rId47"/>
    <p:sldId id="980" r:id="rId48"/>
    <p:sldId id="620" r:id="rId49"/>
    <p:sldId id="1015" r:id="rId50"/>
    <p:sldId id="1016" r:id="rId51"/>
    <p:sldId id="1017" r:id="rId52"/>
    <p:sldId id="1018" r:id="rId53"/>
    <p:sldId id="1019" r:id="rId54"/>
    <p:sldId id="1142" r:id="rId55"/>
    <p:sldId id="1143" r:id="rId56"/>
    <p:sldId id="1144" r:id="rId57"/>
    <p:sldId id="1145" r:id="rId58"/>
    <p:sldId id="779" r:id="rId59"/>
    <p:sldId id="780" r:id="rId60"/>
    <p:sldId id="782" r:id="rId61"/>
    <p:sldId id="783" r:id="rId62"/>
    <p:sldId id="785" r:id="rId63"/>
    <p:sldId id="699" r:id="rId64"/>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5964"/>
    <p:restoredTop sz="94619"/>
  </p:normalViewPr>
  <p:slideViewPr>
    <p:cSldViewPr showGuides="1">
      <p:cViewPr varScale="1">
        <p:scale>
          <a:sx n="66" d="100"/>
          <a:sy n="66" d="100"/>
        </p:scale>
        <p:origin x="-1236" y="-114"/>
      </p:cViewPr>
      <p:guideLst>
        <p:guide orient="horz" pos="2160"/>
        <p:guide pos="2880"/>
      </p:guideLst>
    </p:cSldViewPr>
  </p:slideViewPr>
  <p:notesTextViewPr>
    <p:cViewPr>
      <p:scale>
        <a:sx n="125" d="100"/>
        <a:sy n="125" d="100"/>
      </p:scale>
      <p:origin x="0" y="0"/>
    </p:cViewPr>
  </p:notesTextViewPr>
  <p:sorterViewPr showFormatting="0">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7" Type="http://schemas.openxmlformats.org/officeDocument/2006/relationships/tableStyles" Target="tableStyles.xml"/><Relationship Id="rId66" Type="http://schemas.openxmlformats.org/officeDocument/2006/relationships/viewProps" Target="viewProps.xml"/><Relationship Id="rId65" Type="http://schemas.openxmlformats.org/officeDocument/2006/relationships/presProps" Target="presProps.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buFontTx/>
              <a:buNone/>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buFontTx/>
              <a:buNone/>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buFontTx/>
              <a:buNone/>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
            <a:pPr lvl="0" algn="r" eaLnBrk="1" hangingPunct="1"/>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4690" name="幻灯片图像占位符 1"/>
          <p:cNvSpPr>
            <a:spLocks noTextEdit="1"/>
          </p:cNvSpPr>
          <p:nvPr>
            <p:ph type="sldImg"/>
          </p:nvPr>
        </p:nvSpPr>
        <p:spPr>
          <a:ln>
            <a:solidFill>
              <a:srgbClr val="000000">
                <a:alpha val="100000"/>
              </a:srgbClr>
            </a:solidFill>
            <a:miter lim="800000"/>
          </a:ln>
        </p:spPr>
      </p:sp>
      <p:sp>
        <p:nvSpPr>
          <p:cNvPr id="114691" name="文本占位符 2"/>
          <p:cNvSpPr/>
          <p:nvPr>
            <p:ph type="body"/>
          </p:nvPr>
        </p:nvSpPr>
        <p:spPr>
          <a:noFill/>
          <a:ln>
            <a:noFill/>
          </a:ln>
        </p:spPr>
        <p:txBody>
          <a:bodyPr wrap="square" lIns="91440" tIns="45720" rIns="91440" bIns="45720" anchor="t"/>
          <a:p>
            <a:pPr lvl="0"/>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标题和表格">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noProof="1" smtClean="0"/>
              <a:t>单击此处编辑母版标题样式</a:t>
            </a:r>
            <a:endParaRPr lang="zh-CN" altLang="en-US" noProof="1"/>
          </a:p>
        </p:txBody>
      </p:sp>
      <p:sp>
        <p:nvSpPr>
          <p:cNvPr id="3" name="表格占位符 2"/>
          <p:cNvSpPr>
            <a:spLocks noGrp="1"/>
          </p:cNvSpPr>
          <p:nvPr>
            <p:ph type="tbl" idx="1"/>
          </p:nvPr>
        </p:nvSpPr>
        <p:spPr>
          <a:xfrm>
            <a:off x="457200" y="1600200"/>
            <a:ext cx="8229600"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7" name="日期占位符 3"/>
          <p:cNvSpPr>
            <a:spLocks noGrp="1"/>
          </p:cNvSpPr>
          <p:nvPr>
            <p:ph type="dt" sz="half" idx="2"/>
          </p:nvPr>
        </p:nvSpPr>
        <p:spPr bwMode="auto">
          <a:xfrm>
            <a:off x="457200" y="6245225"/>
            <a:ext cx="2133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3"/>
          </p:nvPr>
        </p:nvSpPr>
        <p:spPr bwMode="auto">
          <a:xfrm>
            <a:off x="3124200" y="6245225"/>
            <a:ext cx="2895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5"/>
          <p:cNvSpPr>
            <a:spLocks noGrp="1"/>
          </p:cNvSpPr>
          <p:nvPr>
            <p:ph type="sldNum" sz="quarter" idx="4"/>
          </p:nvPr>
        </p:nvSpPr>
        <p:spPr bwMode="auto">
          <a:xfrm>
            <a:off x="6553200" y="6245225"/>
            <a:ext cx="2133600" cy="476250"/>
          </a:xfrm>
          <a:prstGeom prst="rect">
            <a:avLst/>
          </a:prstGeom>
          <a:ln>
            <a:miter lim="800000"/>
          </a:ln>
        </p:spPr>
        <p:txBody>
          <a:bodyPr vert="horz" wrap="square" lIns="91440" tIns="45720" rIns="91440" bIns="45720" numCol="1" anchor="t" anchorCtr="0" compatLnSpc="1"/>
          <a:p>
            <a:pPr algn="r"/>
            <a:fld id="{9A0DB2DC-4C9A-4742-B13C-FB6460FD3503}" type="slidenum">
              <a:rPr lang="en-US" altLang="zh-CN" dirty="0"/>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endParaRPr lang="zh-CN" altLang="en-US"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Rectangle 3"/>
          <p:cNvSpPr>
            <a:spLocks noGrp="1"/>
          </p:cNvSpPr>
          <p:nvPr>
            <p:ph type="body"/>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buFontTx/>
              <a:buNone/>
              <a:defRPr sz="14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buFontTx/>
              <a:buNone/>
              <a:defRPr sz="14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5" name="Rectangle 3"/>
          <p:cNvSpPr>
            <a:spLocks noGrp="1" noChangeArrowheads="1"/>
          </p:cNvSpPr>
          <p:nvPr>
            <p:ph type="subTitle" idx="1"/>
          </p:nvPr>
        </p:nvSpPr>
        <p:spPr>
          <a:xfrm>
            <a:off x="0" y="1357313"/>
            <a:ext cx="9144000" cy="4357688"/>
          </a:xfrm>
        </p:spPr>
        <p:txBody>
          <a:bodyPr vert="horz" wrap="square" lIns="91440" tIns="45720" rIns="91440" bIns="45720" numCol="1" anchor="t" anchorCtr="0" compatLnSpc="1"/>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sz="5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2018</a:t>
            </a:r>
            <a:r>
              <a:rPr kumimoji="0" lang="zh-CN" altLang="en-US" sz="5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年高考历史命题趋势</a:t>
            </a:r>
            <a:endParaRPr kumimoji="0" lang="zh-CN" altLang="en-US" sz="5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defRPr/>
            </a:pPr>
            <a:r>
              <a:rPr kumimoji="0" lang="zh-CN" altLang="en-US" sz="5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及二轮备考提分方略</a:t>
            </a:r>
            <a:endParaRPr kumimoji="0" lang="zh-CN" altLang="en-US" sz="5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defRPr/>
            </a:pPr>
            <a:endParaRPr kumimoji="0" lang="zh-CN" altLang="en-US" sz="4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defRPr/>
            </a:pPr>
            <a:r>
              <a:rPr kumimoji="0" lang="en-US" altLang="zh-CN" sz="3200" b="1" i="0" u="none" strike="noStrike" kern="0" cap="none" spc="0" normalizeH="0" baseline="0" noProof="0" dirty="0" smtClean="0">
                <a:ln>
                  <a:noFill/>
                </a:ln>
                <a:solidFill>
                  <a:schemeClr val="accent2"/>
                </a:solidFill>
                <a:effectLst>
                  <a:outerShdw blurRad="38100" dist="38100" dir="2700000" algn="tl">
                    <a:srgbClr val="000000">
                      <a:alpha val="43137"/>
                    </a:srgbClr>
                  </a:outerShdw>
                </a:effectLst>
                <a:uLnTx/>
                <a:uFillTx/>
                <a:latin typeface="+mn-lt"/>
                <a:ea typeface="+mn-ea"/>
                <a:cs typeface="+mn-cs"/>
              </a:rPr>
              <a:t>2018.03</a:t>
            </a:r>
            <a:endParaRPr kumimoji="0" lang="en-US" altLang="zh-CN" sz="3200" b="1" i="0" u="none" strike="noStrike" kern="0" cap="none" spc="0" normalizeH="0" baseline="0" noProof="0" dirty="0" smtClean="0">
              <a:ln>
                <a:noFill/>
              </a:ln>
              <a:solidFill>
                <a:schemeClr val="accent2"/>
              </a:solidFill>
              <a:effectLst>
                <a:outerShdw blurRad="38100" dist="38100" dir="2700000" algn="tl">
                  <a:srgbClr val="000000">
                    <a:alpha val="43137"/>
                  </a:srgbClr>
                </a:outerShdw>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defRPr/>
            </a:pPr>
            <a:r>
              <a:rPr kumimoji="0" lang="zh-CN" altLang="en-US" sz="3200" b="1" i="0" u="none" strike="noStrike" kern="0" cap="none" spc="0" normalizeH="0" baseline="0" noProof="0" dirty="0" smtClean="0">
                <a:ln>
                  <a:noFill/>
                </a:ln>
                <a:solidFill>
                  <a:schemeClr val="accent2"/>
                </a:solidFill>
                <a:effectLst>
                  <a:outerShdw blurRad="38100" dist="38100" dir="2700000" algn="tl">
                    <a:srgbClr val="000000">
                      <a:alpha val="43137"/>
                    </a:srgbClr>
                  </a:outerShdw>
                </a:effectLst>
                <a:uLnTx/>
                <a:uFillTx/>
                <a:latin typeface="楷体" panose="02010609060101010101" pitchFamily="49" charset="-122"/>
                <a:ea typeface="楷体" panose="02010609060101010101" pitchFamily="49" charset="-122"/>
                <a:cs typeface="+mn-cs"/>
              </a:rPr>
              <a:t>北京五中张道林</a:t>
            </a:r>
            <a:endParaRPr kumimoji="0" lang="zh-CN" altLang="en-US" sz="3200" b="1" i="0" u="none" strike="noStrike" kern="0" cap="none" spc="0" normalizeH="0" baseline="0" noProof="0" dirty="0" smtClean="0">
              <a:ln>
                <a:noFill/>
              </a:ln>
              <a:solidFill>
                <a:schemeClr val="accent2"/>
              </a:solidFill>
              <a:effectLst>
                <a:outerShdw blurRad="38100" dist="38100" dir="2700000" algn="tl">
                  <a:srgbClr val="000000">
                    <a:alpha val="43137"/>
                  </a:srgbClr>
                </a:outerShdw>
              </a:effectLst>
              <a:uLnTx/>
              <a:uFillTx/>
              <a:latin typeface="楷体" panose="02010609060101010101" pitchFamily="49" charset="-122"/>
              <a:ea typeface="楷体" panose="02010609060101010101" pitchFamily="49" charset="-122"/>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 </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模拟</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古代雅典的</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公民大会</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作为国家最高权力机关，主要职能是</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立法</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，但雅典有“</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违宪立法起诉制</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”，任何公民可以对其认为提出违宪的法律的人和制宪法律本身提出起诉，交给</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陪审法庭审判</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。若判定该项法律确实危害民主，则废除该法律，将提案人绳之于法。但</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法律一旦被核准</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陪审法庭必须按照其执行</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这表明</a:t>
            </a:r>
            <a:endPar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①公民大会与陪审法庭</a:t>
            </a:r>
            <a:r>
              <a:rPr kumimoji="0" 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相互制约</a:t>
            </a:r>
            <a:r>
              <a:rPr kumimoji="0" lang="en-US"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  </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②司法权</a:t>
            </a:r>
            <a:r>
              <a:rPr kumimoji="0" 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能够制约</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立法权③陪审员</a:t>
            </a:r>
            <a:r>
              <a:rPr kumimoji="0" 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须具备一定的法律知识</a:t>
            </a:r>
            <a:r>
              <a:rPr kumimoji="0" lang="en-US"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  </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④审判实行</a:t>
            </a:r>
            <a:r>
              <a:rPr kumimoji="0" 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少数服从多数</a:t>
            </a:r>
            <a:endParaRPr kumimoji="0" 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①②</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B.</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①②④</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C.</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②③</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D.</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②③④</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分析</a:t>
            </a:r>
            <a:endParaRPr kumimoji="0" lang="en-US" alt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A</a:t>
            </a:r>
            <a:r>
              <a:rPr kumimoji="0" lang="zh-CN" altLang="en-US"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对：公民大会立法，陪审法庭复议审判执行，二者相互制约，司法权能制约立法权，执行立法决议</a:t>
            </a:r>
            <a:r>
              <a:rPr kumimoji="0" lang="en-US" alt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a:t>
            </a:r>
            <a:r>
              <a:rPr kumimoji="0" 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①②</a:t>
            </a:r>
            <a:endParaRPr kumimoji="0" 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③</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材料和实际都没表明</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④</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材料没有显示</a:t>
            </a:r>
            <a:endPar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800" b="1" i="0"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charRg st="0" end="141"/>
                                            </p:txEl>
                                          </p:spTgt>
                                        </p:tgtEl>
                                        <p:attrNameLst>
                                          <p:attrName>style.visibility</p:attrName>
                                        </p:attrNameLst>
                                      </p:cBhvr>
                                      <p:to>
                                        <p:strVal val="visible"/>
                                      </p:to>
                                    </p:set>
                                    <p:animEffect transition="in" filter="fade">
                                      <p:cBhvr>
                                        <p:cTn id="7" dur="2000"/>
                                        <p:tgtEl>
                                          <p:spTgt spid="3">
                                            <p:txEl>
                                              <p:charRg st="0" end="14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charRg st="141" end="196"/>
                                            </p:txEl>
                                          </p:spTgt>
                                        </p:tgtEl>
                                        <p:attrNameLst>
                                          <p:attrName>style.visibility</p:attrName>
                                        </p:attrNameLst>
                                      </p:cBhvr>
                                      <p:to>
                                        <p:strVal val="visible"/>
                                      </p:to>
                                    </p:set>
                                    <p:animEffect transition="in" filter="fade">
                                      <p:cBhvr>
                                        <p:cTn id="12" dur="2000"/>
                                        <p:tgtEl>
                                          <p:spTgt spid="3">
                                            <p:txEl>
                                              <p:charRg st="141" end="19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charRg st="196" end="228"/>
                                            </p:txEl>
                                          </p:spTgt>
                                        </p:tgtEl>
                                        <p:attrNameLst>
                                          <p:attrName>style.visibility</p:attrName>
                                        </p:attrNameLst>
                                      </p:cBhvr>
                                      <p:to>
                                        <p:strVal val="visible"/>
                                      </p:to>
                                    </p:set>
                                    <p:animEffect transition="in" filter="fade">
                                      <p:cBhvr>
                                        <p:cTn id="17" dur="2000"/>
                                        <p:tgtEl>
                                          <p:spTgt spid="3">
                                            <p:txEl>
                                              <p:charRg st="196" end="22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charRg st="228" end="231"/>
                                            </p:txEl>
                                          </p:spTgt>
                                        </p:tgtEl>
                                        <p:attrNameLst>
                                          <p:attrName>style.visibility</p:attrName>
                                        </p:attrNameLst>
                                      </p:cBhvr>
                                      <p:to>
                                        <p:strVal val="visible"/>
                                      </p:to>
                                    </p:set>
                                    <p:animEffect transition="in" filter="fade">
                                      <p:cBhvr>
                                        <p:cTn id="22" dur="2000"/>
                                        <p:tgtEl>
                                          <p:spTgt spid="3">
                                            <p:txEl>
                                              <p:charRg st="228" end="23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charRg st="231" end="280"/>
                                            </p:txEl>
                                          </p:spTgt>
                                        </p:tgtEl>
                                        <p:attrNameLst>
                                          <p:attrName>style.visibility</p:attrName>
                                        </p:attrNameLst>
                                      </p:cBhvr>
                                      <p:to>
                                        <p:strVal val="visible"/>
                                      </p:to>
                                    </p:set>
                                    <p:animEffect transition="in" filter="fade">
                                      <p:cBhvr>
                                        <p:cTn id="27" dur="2000"/>
                                        <p:tgtEl>
                                          <p:spTgt spid="3">
                                            <p:txEl>
                                              <p:charRg st="231" end="28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charRg st="280" end="298"/>
                                            </p:txEl>
                                          </p:spTgt>
                                        </p:tgtEl>
                                        <p:attrNameLst>
                                          <p:attrName>style.visibility</p:attrName>
                                        </p:attrNameLst>
                                      </p:cBhvr>
                                      <p:to>
                                        <p:strVal val="visible"/>
                                      </p:to>
                                    </p:set>
                                    <p:animEffect transition="in" filter="fade">
                                      <p:cBhvr>
                                        <p:cTn id="32" dur="2000"/>
                                        <p:tgtEl>
                                          <p:spTgt spid="3">
                                            <p:txEl>
                                              <p:charRg st="280" end="29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2"/>
          <p:cNvSpPr>
            <a:spLocks noGrp="1" noChangeArrowheads="1"/>
          </p:cNvSpPr>
          <p:nvPr>
            <p:ph type="body" idx="4294967295"/>
          </p:nvPr>
        </p:nvSpPr>
        <p:spPr>
          <a:xfrm>
            <a:off x="0" y="0"/>
            <a:ext cx="9144000" cy="6858000"/>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US" sz="40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n-lt"/>
                <a:ea typeface="+mn-ea"/>
                <a:cs typeface="+mn-cs"/>
              </a:rPr>
              <a:t>▲</a:t>
            </a:r>
            <a:r>
              <a:rPr kumimoji="0" lang="zh-CN" altLang="en-US" sz="40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n-lt"/>
                <a:ea typeface="+mn-ea"/>
                <a:cs typeface="+mn-cs"/>
              </a:rPr>
              <a:t>小结</a:t>
            </a:r>
            <a:r>
              <a:rPr kumimoji="0" lang="en-US" sz="40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n-lt"/>
                <a:ea typeface="+mn-ea"/>
                <a:cs typeface="+mn-cs"/>
              </a:rPr>
              <a:t>——</a:t>
            </a:r>
            <a:r>
              <a:rPr kumimoji="0" lang="zh-CN" altLang="en-US" sz="40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n-lt"/>
                <a:ea typeface="+mn-ea"/>
                <a:cs typeface="+mn-cs"/>
              </a:rPr>
              <a:t>怎样划出关键句子、词和词组</a:t>
            </a:r>
            <a:endParaRPr kumimoji="0" lang="zh-CN" altLang="en-US" sz="40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40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时间、</a:t>
            </a:r>
            <a:endParaRPr kumimoji="0" lang="zh-CN" altLang="en-US" sz="40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40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地点、</a:t>
            </a:r>
            <a:endParaRPr kumimoji="0" lang="zh-CN" altLang="en-US" sz="40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40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人物、</a:t>
            </a:r>
            <a:endParaRPr kumimoji="0" lang="zh-CN" altLang="en-US" sz="40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40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典章制度（关注宋明制度）</a:t>
            </a:r>
            <a:endParaRPr kumimoji="0" lang="zh-CN" altLang="en-US" sz="40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40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费解或似是而非的概念</a:t>
            </a:r>
            <a:endParaRPr kumimoji="0" lang="zh-CN" altLang="en-US" sz="40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4000" b="1" i="0" u="none" strike="noStrike" kern="0" cap="none" spc="0" normalizeH="0" baseline="0" noProof="0" smtClean="0">
                <a:ln>
                  <a:noFill/>
                </a:ln>
                <a:solidFill>
                  <a:srgbClr val="7030A0"/>
                </a:solidFill>
                <a:effectLst>
                  <a:outerShdw blurRad="38100" dist="38100" dir="2700000" algn="tl">
                    <a:srgbClr val="C0C0C0"/>
                  </a:outerShdw>
                </a:effectLst>
                <a:uLnTx/>
                <a:uFillTx/>
                <a:latin typeface="+mn-lt"/>
                <a:ea typeface="+mn-ea"/>
                <a:cs typeface="+mn-cs"/>
              </a:rPr>
              <a:t>如：经济结构   民族主义   </a:t>
            </a:r>
            <a:endParaRPr kumimoji="0" lang="zh-CN" altLang="en-US" sz="4000" b="1" i="0" u="none" strike="noStrike" kern="0" cap="none" spc="0" normalizeH="0" baseline="0" noProof="0" smtClean="0">
              <a:ln>
                <a:noFill/>
              </a:ln>
              <a:solidFill>
                <a:srgbClr val="7030A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40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概括性结论性的评价</a:t>
            </a:r>
            <a:endParaRPr kumimoji="0" lang="zh-CN" altLang="en-US" sz="40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zh-CN" altLang="en-US" sz="40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40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15362">
                                            <p:txEl>
                                              <p:charRg st="0" end="19"/>
                                            </p:txEl>
                                          </p:spTgt>
                                        </p:tgtEl>
                                        <p:attrNameLst>
                                          <p:attrName>style.visibility</p:attrName>
                                        </p:attrNameLst>
                                      </p:cBhvr>
                                      <p:to>
                                        <p:strVal val="visible"/>
                                      </p:to>
                                    </p:set>
                                    <p:animEffect transition="in" filter="fade">
                                      <p:cBhvr>
                                        <p:cTn id="7" dur="1000"/>
                                        <p:tgtEl>
                                          <p:spTgt spid="15362">
                                            <p:txEl>
                                              <p:charRg st="0" end="19"/>
                                            </p:txEl>
                                          </p:spTgt>
                                        </p:tgtEl>
                                      </p:cBhvr>
                                    </p:animEffect>
                                    <p:anim calcmode="lin" valueType="num">
                                      <p:cBhvr>
                                        <p:cTn id="8" dur="1000" fill="hold"/>
                                        <p:tgtEl>
                                          <p:spTgt spid="15362">
                                            <p:txEl>
                                              <p:charRg st="0" end="19"/>
                                            </p:txEl>
                                          </p:spTgt>
                                        </p:tgtEl>
                                        <p:attrNameLst>
                                          <p:attrName>ppt_x</p:attrName>
                                        </p:attrNameLst>
                                      </p:cBhvr>
                                      <p:tavLst>
                                        <p:tav tm="0">
                                          <p:val>
                                            <p:strVal val="#ppt_x"/>
                                          </p:val>
                                        </p:tav>
                                        <p:tav tm="100000">
                                          <p:val>
                                            <p:strVal val="#ppt_x"/>
                                          </p:val>
                                        </p:tav>
                                      </p:tavLst>
                                    </p:anim>
                                    <p:anim calcmode="lin" valueType="num">
                                      <p:cBhvr>
                                        <p:cTn id="9" dur="1000" fill="hold"/>
                                        <p:tgtEl>
                                          <p:spTgt spid="15362">
                                            <p:txEl>
                                              <p:charRg st="0" end="19"/>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15362">
                                            <p:txEl>
                                              <p:charRg st="19" end="23"/>
                                            </p:txEl>
                                          </p:spTgt>
                                        </p:tgtEl>
                                        <p:attrNameLst>
                                          <p:attrName>style.visibility</p:attrName>
                                        </p:attrNameLst>
                                      </p:cBhvr>
                                      <p:to>
                                        <p:strVal val="visible"/>
                                      </p:to>
                                    </p:set>
                                    <p:animEffect transition="in" filter="fade">
                                      <p:cBhvr>
                                        <p:cTn id="14" dur="1000"/>
                                        <p:tgtEl>
                                          <p:spTgt spid="15362">
                                            <p:txEl>
                                              <p:charRg st="19" end="23"/>
                                            </p:txEl>
                                          </p:spTgt>
                                        </p:tgtEl>
                                      </p:cBhvr>
                                    </p:animEffect>
                                    <p:anim calcmode="lin" valueType="num">
                                      <p:cBhvr>
                                        <p:cTn id="15" dur="1000" fill="hold"/>
                                        <p:tgtEl>
                                          <p:spTgt spid="15362">
                                            <p:txEl>
                                              <p:charRg st="19" end="23"/>
                                            </p:txEl>
                                          </p:spTgt>
                                        </p:tgtEl>
                                        <p:attrNameLst>
                                          <p:attrName>ppt_x</p:attrName>
                                        </p:attrNameLst>
                                      </p:cBhvr>
                                      <p:tavLst>
                                        <p:tav tm="0">
                                          <p:val>
                                            <p:strVal val="#ppt_x"/>
                                          </p:val>
                                        </p:tav>
                                        <p:tav tm="100000">
                                          <p:val>
                                            <p:strVal val="#ppt_x"/>
                                          </p:val>
                                        </p:tav>
                                      </p:tavLst>
                                    </p:anim>
                                    <p:anim calcmode="lin" valueType="num">
                                      <p:cBhvr>
                                        <p:cTn id="16" dur="1000" fill="hold"/>
                                        <p:tgtEl>
                                          <p:spTgt spid="15362">
                                            <p:txEl>
                                              <p:charRg st="19" end="2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iterate type="lt">
                                    <p:tmPct val="10000"/>
                                  </p:iterate>
                                  <p:childTnLst>
                                    <p:set>
                                      <p:cBhvr>
                                        <p:cTn id="20" dur="1" fill="hold">
                                          <p:stCondLst>
                                            <p:cond delay="0"/>
                                          </p:stCondLst>
                                        </p:cTn>
                                        <p:tgtEl>
                                          <p:spTgt spid="15362">
                                            <p:txEl>
                                              <p:charRg st="23" end="27"/>
                                            </p:txEl>
                                          </p:spTgt>
                                        </p:tgtEl>
                                        <p:attrNameLst>
                                          <p:attrName>style.visibility</p:attrName>
                                        </p:attrNameLst>
                                      </p:cBhvr>
                                      <p:to>
                                        <p:strVal val="visible"/>
                                      </p:to>
                                    </p:set>
                                    <p:animEffect transition="in" filter="fade">
                                      <p:cBhvr>
                                        <p:cTn id="21" dur="1000"/>
                                        <p:tgtEl>
                                          <p:spTgt spid="15362">
                                            <p:txEl>
                                              <p:charRg st="23" end="27"/>
                                            </p:txEl>
                                          </p:spTgt>
                                        </p:tgtEl>
                                      </p:cBhvr>
                                    </p:animEffect>
                                    <p:anim calcmode="lin" valueType="num">
                                      <p:cBhvr>
                                        <p:cTn id="22" dur="1000" fill="hold"/>
                                        <p:tgtEl>
                                          <p:spTgt spid="15362">
                                            <p:txEl>
                                              <p:charRg st="23" end="27"/>
                                            </p:txEl>
                                          </p:spTgt>
                                        </p:tgtEl>
                                        <p:attrNameLst>
                                          <p:attrName>ppt_x</p:attrName>
                                        </p:attrNameLst>
                                      </p:cBhvr>
                                      <p:tavLst>
                                        <p:tav tm="0">
                                          <p:val>
                                            <p:strVal val="#ppt_x"/>
                                          </p:val>
                                        </p:tav>
                                        <p:tav tm="100000">
                                          <p:val>
                                            <p:strVal val="#ppt_x"/>
                                          </p:val>
                                        </p:tav>
                                      </p:tavLst>
                                    </p:anim>
                                    <p:anim calcmode="lin" valueType="num">
                                      <p:cBhvr>
                                        <p:cTn id="23" dur="1000" fill="hold"/>
                                        <p:tgtEl>
                                          <p:spTgt spid="15362">
                                            <p:txEl>
                                              <p:charRg st="23" end="2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iterate type="lt">
                                    <p:tmPct val="10000"/>
                                  </p:iterate>
                                  <p:childTnLst>
                                    <p:set>
                                      <p:cBhvr>
                                        <p:cTn id="27" dur="1" fill="hold">
                                          <p:stCondLst>
                                            <p:cond delay="0"/>
                                          </p:stCondLst>
                                        </p:cTn>
                                        <p:tgtEl>
                                          <p:spTgt spid="15362">
                                            <p:txEl>
                                              <p:charRg st="27" end="31"/>
                                            </p:txEl>
                                          </p:spTgt>
                                        </p:tgtEl>
                                        <p:attrNameLst>
                                          <p:attrName>style.visibility</p:attrName>
                                        </p:attrNameLst>
                                      </p:cBhvr>
                                      <p:to>
                                        <p:strVal val="visible"/>
                                      </p:to>
                                    </p:set>
                                    <p:animEffect transition="in" filter="fade">
                                      <p:cBhvr>
                                        <p:cTn id="28" dur="1000"/>
                                        <p:tgtEl>
                                          <p:spTgt spid="15362">
                                            <p:txEl>
                                              <p:charRg st="27" end="31"/>
                                            </p:txEl>
                                          </p:spTgt>
                                        </p:tgtEl>
                                      </p:cBhvr>
                                    </p:animEffect>
                                    <p:anim calcmode="lin" valueType="num">
                                      <p:cBhvr>
                                        <p:cTn id="29" dur="1000" fill="hold"/>
                                        <p:tgtEl>
                                          <p:spTgt spid="15362">
                                            <p:txEl>
                                              <p:charRg st="27" end="31"/>
                                            </p:txEl>
                                          </p:spTgt>
                                        </p:tgtEl>
                                        <p:attrNameLst>
                                          <p:attrName>ppt_x</p:attrName>
                                        </p:attrNameLst>
                                      </p:cBhvr>
                                      <p:tavLst>
                                        <p:tav tm="0">
                                          <p:val>
                                            <p:strVal val="#ppt_x"/>
                                          </p:val>
                                        </p:tav>
                                        <p:tav tm="100000">
                                          <p:val>
                                            <p:strVal val="#ppt_x"/>
                                          </p:val>
                                        </p:tav>
                                      </p:tavLst>
                                    </p:anim>
                                    <p:anim calcmode="lin" valueType="num">
                                      <p:cBhvr>
                                        <p:cTn id="30" dur="1000" fill="hold"/>
                                        <p:tgtEl>
                                          <p:spTgt spid="15362">
                                            <p:txEl>
                                              <p:charRg st="27" end="3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iterate type="lt">
                                    <p:tmPct val="10000"/>
                                  </p:iterate>
                                  <p:childTnLst>
                                    <p:set>
                                      <p:cBhvr>
                                        <p:cTn id="34" dur="1" fill="hold">
                                          <p:stCondLst>
                                            <p:cond delay="0"/>
                                          </p:stCondLst>
                                        </p:cTn>
                                        <p:tgtEl>
                                          <p:spTgt spid="15362">
                                            <p:txEl>
                                              <p:charRg st="31" end="44"/>
                                            </p:txEl>
                                          </p:spTgt>
                                        </p:tgtEl>
                                        <p:attrNameLst>
                                          <p:attrName>style.visibility</p:attrName>
                                        </p:attrNameLst>
                                      </p:cBhvr>
                                      <p:to>
                                        <p:strVal val="visible"/>
                                      </p:to>
                                    </p:set>
                                    <p:animEffect transition="in" filter="fade">
                                      <p:cBhvr>
                                        <p:cTn id="35" dur="1000"/>
                                        <p:tgtEl>
                                          <p:spTgt spid="15362">
                                            <p:txEl>
                                              <p:charRg st="31" end="44"/>
                                            </p:txEl>
                                          </p:spTgt>
                                        </p:tgtEl>
                                      </p:cBhvr>
                                    </p:animEffect>
                                    <p:anim calcmode="lin" valueType="num">
                                      <p:cBhvr>
                                        <p:cTn id="36" dur="1000" fill="hold"/>
                                        <p:tgtEl>
                                          <p:spTgt spid="15362">
                                            <p:txEl>
                                              <p:charRg st="31" end="44"/>
                                            </p:txEl>
                                          </p:spTgt>
                                        </p:tgtEl>
                                        <p:attrNameLst>
                                          <p:attrName>ppt_x</p:attrName>
                                        </p:attrNameLst>
                                      </p:cBhvr>
                                      <p:tavLst>
                                        <p:tav tm="0">
                                          <p:val>
                                            <p:strVal val="#ppt_x"/>
                                          </p:val>
                                        </p:tav>
                                        <p:tav tm="100000">
                                          <p:val>
                                            <p:strVal val="#ppt_x"/>
                                          </p:val>
                                        </p:tav>
                                      </p:tavLst>
                                    </p:anim>
                                    <p:anim calcmode="lin" valueType="num">
                                      <p:cBhvr>
                                        <p:cTn id="37" dur="1000" fill="hold"/>
                                        <p:tgtEl>
                                          <p:spTgt spid="15362">
                                            <p:txEl>
                                              <p:charRg st="31" end="4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iterate type="lt">
                                    <p:tmPct val="10000"/>
                                  </p:iterate>
                                  <p:childTnLst>
                                    <p:set>
                                      <p:cBhvr>
                                        <p:cTn id="41" dur="1" fill="hold">
                                          <p:stCondLst>
                                            <p:cond delay="0"/>
                                          </p:stCondLst>
                                        </p:cTn>
                                        <p:tgtEl>
                                          <p:spTgt spid="15362">
                                            <p:txEl>
                                              <p:charRg st="44" end="55"/>
                                            </p:txEl>
                                          </p:spTgt>
                                        </p:tgtEl>
                                        <p:attrNameLst>
                                          <p:attrName>style.visibility</p:attrName>
                                        </p:attrNameLst>
                                      </p:cBhvr>
                                      <p:to>
                                        <p:strVal val="visible"/>
                                      </p:to>
                                    </p:set>
                                    <p:animEffect transition="in" filter="fade">
                                      <p:cBhvr>
                                        <p:cTn id="42" dur="1000"/>
                                        <p:tgtEl>
                                          <p:spTgt spid="15362">
                                            <p:txEl>
                                              <p:charRg st="44" end="55"/>
                                            </p:txEl>
                                          </p:spTgt>
                                        </p:tgtEl>
                                      </p:cBhvr>
                                    </p:animEffect>
                                    <p:anim calcmode="lin" valueType="num">
                                      <p:cBhvr>
                                        <p:cTn id="43" dur="1000" fill="hold"/>
                                        <p:tgtEl>
                                          <p:spTgt spid="15362">
                                            <p:txEl>
                                              <p:charRg st="44" end="55"/>
                                            </p:txEl>
                                          </p:spTgt>
                                        </p:tgtEl>
                                        <p:attrNameLst>
                                          <p:attrName>ppt_x</p:attrName>
                                        </p:attrNameLst>
                                      </p:cBhvr>
                                      <p:tavLst>
                                        <p:tav tm="0">
                                          <p:val>
                                            <p:strVal val="#ppt_x"/>
                                          </p:val>
                                        </p:tav>
                                        <p:tav tm="100000">
                                          <p:val>
                                            <p:strVal val="#ppt_x"/>
                                          </p:val>
                                        </p:tav>
                                      </p:tavLst>
                                    </p:anim>
                                    <p:anim calcmode="lin" valueType="num">
                                      <p:cBhvr>
                                        <p:cTn id="44" dur="1000" fill="hold"/>
                                        <p:tgtEl>
                                          <p:spTgt spid="15362">
                                            <p:txEl>
                                              <p:charRg st="44" end="5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iterate type="lt">
                                    <p:tmPct val="10000"/>
                                  </p:iterate>
                                  <p:childTnLst>
                                    <p:set>
                                      <p:cBhvr>
                                        <p:cTn id="48" dur="1" fill="hold">
                                          <p:stCondLst>
                                            <p:cond delay="0"/>
                                          </p:stCondLst>
                                        </p:cTn>
                                        <p:tgtEl>
                                          <p:spTgt spid="15362">
                                            <p:txEl>
                                              <p:charRg st="55" end="72"/>
                                            </p:txEl>
                                          </p:spTgt>
                                        </p:tgtEl>
                                        <p:attrNameLst>
                                          <p:attrName>style.visibility</p:attrName>
                                        </p:attrNameLst>
                                      </p:cBhvr>
                                      <p:to>
                                        <p:strVal val="visible"/>
                                      </p:to>
                                    </p:set>
                                    <p:animEffect transition="in" filter="fade">
                                      <p:cBhvr>
                                        <p:cTn id="49" dur="1000"/>
                                        <p:tgtEl>
                                          <p:spTgt spid="15362">
                                            <p:txEl>
                                              <p:charRg st="55" end="72"/>
                                            </p:txEl>
                                          </p:spTgt>
                                        </p:tgtEl>
                                      </p:cBhvr>
                                    </p:animEffect>
                                    <p:anim calcmode="lin" valueType="num">
                                      <p:cBhvr>
                                        <p:cTn id="50" dur="1000" fill="hold"/>
                                        <p:tgtEl>
                                          <p:spTgt spid="15362">
                                            <p:txEl>
                                              <p:charRg st="55" end="72"/>
                                            </p:txEl>
                                          </p:spTgt>
                                        </p:tgtEl>
                                        <p:attrNameLst>
                                          <p:attrName>ppt_x</p:attrName>
                                        </p:attrNameLst>
                                      </p:cBhvr>
                                      <p:tavLst>
                                        <p:tav tm="0">
                                          <p:val>
                                            <p:strVal val="#ppt_x"/>
                                          </p:val>
                                        </p:tav>
                                        <p:tav tm="100000">
                                          <p:val>
                                            <p:strVal val="#ppt_x"/>
                                          </p:val>
                                        </p:tav>
                                      </p:tavLst>
                                    </p:anim>
                                    <p:anim calcmode="lin" valueType="num">
                                      <p:cBhvr>
                                        <p:cTn id="51" dur="1000" fill="hold"/>
                                        <p:tgtEl>
                                          <p:spTgt spid="15362">
                                            <p:txEl>
                                              <p:charRg st="55" end="72"/>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iterate type="lt">
                                    <p:tmPct val="10000"/>
                                  </p:iterate>
                                  <p:childTnLst>
                                    <p:set>
                                      <p:cBhvr>
                                        <p:cTn id="55" dur="1" fill="hold">
                                          <p:stCondLst>
                                            <p:cond delay="0"/>
                                          </p:stCondLst>
                                        </p:cTn>
                                        <p:tgtEl>
                                          <p:spTgt spid="15362">
                                            <p:txEl>
                                              <p:charRg st="72" end="82"/>
                                            </p:txEl>
                                          </p:spTgt>
                                        </p:tgtEl>
                                        <p:attrNameLst>
                                          <p:attrName>style.visibility</p:attrName>
                                        </p:attrNameLst>
                                      </p:cBhvr>
                                      <p:to>
                                        <p:strVal val="visible"/>
                                      </p:to>
                                    </p:set>
                                    <p:animEffect transition="in" filter="fade">
                                      <p:cBhvr>
                                        <p:cTn id="56" dur="1000"/>
                                        <p:tgtEl>
                                          <p:spTgt spid="15362">
                                            <p:txEl>
                                              <p:charRg st="72" end="82"/>
                                            </p:txEl>
                                          </p:spTgt>
                                        </p:tgtEl>
                                      </p:cBhvr>
                                    </p:animEffect>
                                    <p:anim calcmode="lin" valueType="num">
                                      <p:cBhvr>
                                        <p:cTn id="57" dur="1000" fill="hold"/>
                                        <p:tgtEl>
                                          <p:spTgt spid="15362">
                                            <p:txEl>
                                              <p:charRg st="72" end="82"/>
                                            </p:txEl>
                                          </p:spTgt>
                                        </p:tgtEl>
                                        <p:attrNameLst>
                                          <p:attrName>ppt_x</p:attrName>
                                        </p:attrNameLst>
                                      </p:cBhvr>
                                      <p:tavLst>
                                        <p:tav tm="0">
                                          <p:val>
                                            <p:strVal val="#ppt_x"/>
                                          </p:val>
                                        </p:tav>
                                        <p:tav tm="100000">
                                          <p:val>
                                            <p:strVal val="#ppt_x"/>
                                          </p:val>
                                        </p:tav>
                                      </p:tavLst>
                                    </p:anim>
                                    <p:anim calcmode="lin" valueType="num">
                                      <p:cBhvr>
                                        <p:cTn id="58" dur="1000" fill="hold"/>
                                        <p:tgtEl>
                                          <p:spTgt spid="15362">
                                            <p:txEl>
                                              <p:charRg st="72" end="8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2"/>
          <p:cNvSpPr>
            <a:spLocks noGrp="1" noChangeArrowheads="1"/>
          </p:cNvSpPr>
          <p:nvPr>
            <p:ph type="body" idx="4294967295"/>
          </p:nvPr>
        </p:nvSpPr>
        <p:spPr>
          <a:xfrm>
            <a:off x="0" y="0"/>
            <a:ext cx="9144000" cy="6858000"/>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US"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3</a:t>
            </a:r>
            <a:r>
              <a:rPr kumimoji="0" lang="zh-CN" altLang="en-US"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、描述和阐释信息的能力</a:t>
            </a:r>
            <a:endParaRPr kumimoji="0" lang="en-US" alt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客观叙述历史事物（</a:t>
            </a:r>
            <a:r>
              <a:rPr kumimoji="0" lang="zh-CN" sz="32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事实</a:t>
            </a:r>
            <a:r>
              <a:rPr kumimoji="0" 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en-US"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endParaRPr kumimoji="0" 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事物：抽象，客观存在的一切物体、现象</a:t>
            </a:r>
            <a:endParaRPr kumimoji="0" lang="en-US" altLang="zh-CN" sz="32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事实：具体，事物事件的真实情况和结果</a:t>
            </a:r>
            <a:endParaRPr kumimoji="0" lang="en-US" altLang="zh-CN" sz="32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准确描述和解释历史事物的特征（</a:t>
            </a:r>
            <a:r>
              <a:rPr kumimoji="0" lang="zh-CN" sz="32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正确解释历史事物</a:t>
            </a:r>
            <a:r>
              <a:rPr kumimoji="0" 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en-US" alt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zh-CN" altLang="en-US" sz="3200" b="1" i="0" u="none" strike="noStrike" kern="0" cap="none" spc="0" normalizeH="0" baseline="0" noProof="0" dirty="0" smtClean="0">
                <a:ln>
                  <a:noFill/>
                </a:ln>
                <a:solidFill>
                  <a:schemeClr val="accent2"/>
                </a:solidFill>
                <a:effectLst>
                  <a:outerShdw blurRad="38100" dist="38100" dir="2700000" algn="tl">
                    <a:srgbClr val="000000">
                      <a:alpha val="43137"/>
                    </a:srgbClr>
                  </a:outerShdw>
                </a:effectLst>
                <a:uLnTx/>
                <a:uFillTx/>
                <a:latin typeface="+mn-lt"/>
                <a:ea typeface="+mn-ea"/>
                <a:cs typeface="+mn-cs"/>
              </a:rPr>
              <a:t>▲描述和叙述的区别？</a:t>
            </a:r>
            <a:endParaRPr kumimoji="0" lang="zh-CN" altLang="en-US" sz="3200" b="1" i="0" u="none" strike="noStrike" kern="0" cap="none" spc="0" normalizeH="0" baseline="0" noProof="0" dirty="0" smtClean="0">
              <a:ln>
                <a:noFill/>
              </a:ln>
              <a:solidFill>
                <a:schemeClr val="accent2"/>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叙述</a:t>
            </a:r>
            <a:r>
              <a:rPr kumimoji="0" lang="en-US" sz="32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全面</a:t>
            </a:r>
            <a:endParaRPr kumimoji="0" lang="zh-CN" altLang="en-US" sz="32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描述</a:t>
            </a:r>
            <a:r>
              <a:rPr kumimoji="0" lang="en-US" sz="32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特点</a:t>
            </a:r>
            <a:endParaRPr kumimoji="0" lang="zh-CN" altLang="en-US" sz="32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rgbClr val="000099"/>
                </a:solidFill>
                <a:effectLst>
                  <a:outerShdw blurRad="38100" dist="38100" dir="2700000" algn="tl">
                    <a:srgbClr val="000000">
                      <a:alpha val="43137"/>
                    </a:srgbClr>
                  </a:outerShdw>
                </a:effectLst>
                <a:uLnTx/>
                <a:uFillTx/>
                <a:latin typeface="+mn-lt"/>
                <a:ea typeface="+mn-ea"/>
                <a:cs typeface="+mn-cs"/>
              </a:rPr>
              <a:t>▲历史阶段特征</a:t>
            </a:r>
            <a:endParaRPr kumimoji="0" 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认识历史事物的本质和规律，并做出正确阐释（</a:t>
            </a:r>
            <a:r>
              <a:rPr kumimoji="0" lang="zh-CN" sz="32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认识历史事物的本质</a:t>
            </a:r>
            <a:r>
              <a:rPr kumimoji="0" 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en-US" alt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defRPr/>
            </a:pPr>
            <a:endParaRPr kumimoji="0" lang="zh-CN" altLang="en-US" sz="3200" b="1" i="0" u="none" strike="noStrike" kern="0" cap="none" spc="0" normalizeH="0" baseline="0" noProof="0" dirty="0" smtClean="0">
              <a:ln>
                <a:noFill/>
              </a:ln>
              <a:solidFill>
                <a:srgbClr val="000099"/>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3200" b="1" i="0" u="none" strike="noStrike" kern="0" cap="none" spc="0" normalizeH="0" baseline="0" noProof="0" dirty="0" smtClean="0">
              <a:ln>
                <a:noFill/>
              </a:ln>
              <a:solidFill>
                <a:srgbClr val="0066FF"/>
              </a:solidFill>
              <a:effectLst>
                <a:outerShdw blurRad="38100" dist="38100" dir="2700000" algn="tl">
                  <a:srgbClr val="000000">
                    <a:alpha val="43137"/>
                  </a:srgbClr>
                </a:outerShdw>
              </a:effectLst>
              <a:uLnTx/>
              <a:uFillTx/>
              <a:latin typeface="+mn-lt"/>
              <a:ea typeface="+mn-ea"/>
              <a:cs typeface="+mn-cs"/>
            </a:endParaRPr>
          </a:p>
        </p:txBody>
      </p:sp>
      <p:sp>
        <p:nvSpPr>
          <p:cNvPr id="16387" name="Text Box 3"/>
          <p:cNvSpPr txBox="1"/>
          <p:nvPr/>
        </p:nvSpPr>
        <p:spPr>
          <a:xfrm>
            <a:off x="10728325" y="250825"/>
            <a:ext cx="184150" cy="366713"/>
          </a:xfrm>
          <a:prstGeom prst="rect">
            <a:avLst/>
          </a:prstGeom>
          <a:noFill/>
          <a:ln w="9525">
            <a:noFill/>
          </a:ln>
        </p:spPr>
        <p:txBody>
          <a:bodyPr wrap="none">
            <a:spAutoFit/>
          </a:bodyPr>
          <a:p>
            <a:endParaRPr lang="zh-CN" altLang="en-US" dirty="0">
              <a:latin typeface="Arial" panose="020B0604020202020204" pitchFamily="34" charset="0"/>
            </a:endParaRPr>
          </a:p>
        </p:txBody>
      </p:sp>
      <p:sp>
        <p:nvSpPr>
          <p:cNvPr id="16388" name="Text Box 4"/>
          <p:cNvSpPr txBox="1"/>
          <p:nvPr/>
        </p:nvSpPr>
        <p:spPr>
          <a:xfrm>
            <a:off x="6781800" y="1371600"/>
            <a:ext cx="2362200" cy="366713"/>
          </a:xfrm>
          <a:prstGeom prst="rect">
            <a:avLst/>
          </a:prstGeom>
          <a:noFill/>
          <a:ln w="9525">
            <a:noFill/>
          </a:ln>
        </p:spPr>
        <p:txBody>
          <a:bodyPr>
            <a:spAutoFit/>
          </a:bodyPr>
          <a:p>
            <a:pPr>
              <a:spcBef>
                <a:spcPct val="50000"/>
              </a:spcBef>
            </a:pPr>
            <a:endParaRPr lang="zh-CN" alt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16386">
                                            <p:txEl>
                                              <p:charRg st="0" end="13"/>
                                            </p:txEl>
                                          </p:spTgt>
                                        </p:tgtEl>
                                        <p:attrNameLst>
                                          <p:attrName>style.visibility</p:attrName>
                                        </p:attrNameLst>
                                      </p:cBhvr>
                                      <p:to>
                                        <p:strVal val="visible"/>
                                      </p:to>
                                    </p:set>
                                    <p:animEffect transition="in" filter="fade">
                                      <p:cBhvr>
                                        <p:cTn id="7" dur="1000"/>
                                        <p:tgtEl>
                                          <p:spTgt spid="16386">
                                            <p:txEl>
                                              <p:charRg st="0" end="13"/>
                                            </p:txEl>
                                          </p:spTgt>
                                        </p:tgtEl>
                                      </p:cBhvr>
                                    </p:animEffect>
                                    <p:anim calcmode="lin" valueType="num">
                                      <p:cBhvr>
                                        <p:cTn id="8" dur="1000" fill="hold"/>
                                        <p:tgtEl>
                                          <p:spTgt spid="16386">
                                            <p:txEl>
                                              <p:charRg st="0" end="13"/>
                                            </p:txEl>
                                          </p:spTgt>
                                        </p:tgtEl>
                                        <p:attrNameLst>
                                          <p:attrName>ppt_x</p:attrName>
                                        </p:attrNameLst>
                                      </p:cBhvr>
                                      <p:tavLst>
                                        <p:tav tm="0">
                                          <p:val>
                                            <p:strVal val="#ppt_x"/>
                                          </p:val>
                                        </p:tav>
                                        <p:tav tm="100000">
                                          <p:val>
                                            <p:strVal val="#ppt_x"/>
                                          </p:val>
                                        </p:tav>
                                      </p:tavLst>
                                    </p:anim>
                                    <p:anim calcmode="lin" valueType="num">
                                      <p:cBhvr>
                                        <p:cTn id="9" dur="1000" fill="hold"/>
                                        <p:tgtEl>
                                          <p:spTgt spid="16386">
                                            <p:txEl>
                                              <p:charRg st="0" end="1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16386">
                                            <p:txEl>
                                              <p:charRg st="13" end="29"/>
                                            </p:txEl>
                                          </p:spTgt>
                                        </p:tgtEl>
                                        <p:attrNameLst>
                                          <p:attrName>style.visibility</p:attrName>
                                        </p:attrNameLst>
                                      </p:cBhvr>
                                      <p:to>
                                        <p:strVal val="visible"/>
                                      </p:to>
                                    </p:set>
                                    <p:animEffect transition="in" filter="fade">
                                      <p:cBhvr>
                                        <p:cTn id="14" dur="1000"/>
                                        <p:tgtEl>
                                          <p:spTgt spid="16386">
                                            <p:txEl>
                                              <p:charRg st="13" end="29"/>
                                            </p:txEl>
                                          </p:spTgt>
                                        </p:tgtEl>
                                      </p:cBhvr>
                                    </p:animEffect>
                                    <p:anim calcmode="lin" valueType="num">
                                      <p:cBhvr>
                                        <p:cTn id="15" dur="1000" fill="hold"/>
                                        <p:tgtEl>
                                          <p:spTgt spid="16386">
                                            <p:txEl>
                                              <p:charRg st="13" end="29"/>
                                            </p:txEl>
                                          </p:spTgt>
                                        </p:tgtEl>
                                        <p:attrNameLst>
                                          <p:attrName>ppt_x</p:attrName>
                                        </p:attrNameLst>
                                      </p:cBhvr>
                                      <p:tavLst>
                                        <p:tav tm="0">
                                          <p:val>
                                            <p:strVal val="#ppt_x"/>
                                          </p:val>
                                        </p:tav>
                                        <p:tav tm="100000">
                                          <p:val>
                                            <p:strVal val="#ppt_x"/>
                                          </p:val>
                                        </p:tav>
                                      </p:tavLst>
                                    </p:anim>
                                    <p:anim calcmode="lin" valueType="num">
                                      <p:cBhvr>
                                        <p:cTn id="16" dur="1000" fill="hold"/>
                                        <p:tgtEl>
                                          <p:spTgt spid="16386">
                                            <p:txEl>
                                              <p:charRg st="13" end="29"/>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iterate type="lt">
                                    <p:tmPct val="10000"/>
                                  </p:iterate>
                                  <p:childTnLst>
                                    <p:set>
                                      <p:cBhvr>
                                        <p:cTn id="20" dur="1" fill="hold">
                                          <p:stCondLst>
                                            <p:cond delay="0"/>
                                          </p:stCondLst>
                                        </p:cTn>
                                        <p:tgtEl>
                                          <p:spTgt spid="16386">
                                            <p:txEl>
                                              <p:charRg st="29" end="48"/>
                                            </p:txEl>
                                          </p:spTgt>
                                        </p:tgtEl>
                                        <p:attrNameLst>
                                          <p:attrName>style.visibility</p:attrName>
                                        </p:attrNameLst>
                                      </p:cBhvr>
                                      <p:to>
                                        <p:strVal val="visible"/>
                                      </p:to>
                                    </p:set>
                                    <p:animEffect transition="in" filter="fade">
                                      <p:cBhvr>
                                        <p:cTn id="21" dur="1000"/>
                                        <p:tgtEl>
                                          <p:spTgt spid="16386">
                                            <p:txEl>
                                              <p:charRg st="29" end="48"/>
                                            </p:txEl>
                                          </p:spTgt>
                                        </p:tgtEl>
                                      </p:cBhvr>
                                    </p:animEffect>
                                    <p:anim calcmode="lin" valueType="num">
                                      <p:cBhvr>
                                        <p:cTn id="22" dur="1000" fill="hold"/>
                                        <p:tgtEl>
                                          <p:spTgt spid="16386">
                                            <p:txEl>
                                              <p:charRg st="29" end="48"/>
                                            </p:txEl>
                                          </p:spTgt>
                                        </p:tgtEl>
                                        <p:attrNameLst>
                                          <p:attrName>ppt_x</p:attrName>
                                        </p:attrNameLst>
                                      </p:cBhvr>
                                      <p:tavLst>
                                        <p:tav tm="0">
                                          <p:val>
                                            <p:strVal val="#ppt_x"/>
                                          </p:val>
                                        </p:tav>
                                        <p:tav tm="100000">
                                          <p:val>
                                            <p:strVal val="#ppt_x"/>
                                          </p:val>
                                        </p:tav>
                                      </p:tavLst>
                                    </p:anim>
                                    <p:anim calcmode="lin" valueType="num">
                                      <p:cBhvr>
                                        <p:cTn id="23" dur="1000" fill="hold"/>
                                        <p:tgtEl>
                                          <p:spTgt spid="16386">
                                            <p:txEl>
                                              <p:charRg st="29" end="48"/>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iterate type="lt">
                                    <p:tmPct val="10000"/>
                                  </p:iterate>
                                  <p:childTnLst>
                                    <p:set>
                                      <p:cBhvr>
                                        <p:cTn id="27" dur="1" fill="hold">
                                          <p:stCondLst>
                                            <p:cond delay="0"/>
                                          </p:stCondLst>
                                        </p:cTn>
                                        <p:tgtEl>
                                          <p:spTgt spid="16386">
                                            <p:txEl>
                                              <p:charRg st="48" end="67"/>
                                            </p:txEl>
                                          </p:spTgt>
                                        </p:tgtEl>
                                        <p:attrNameLst>
                                          <p:attrName>style.visibility</p:attrName>
                                        </p:attrNameLst>
                                      </p:cBhvr>
                                      <p:to>
                                        <p:strVal val="visible"/>
                                      </p:to>
                                    </p:set>
                                    <p:animEffect transition="in" filter="fade">
                                      <p:cBhvr>
                                        <p:cTn id="28" dur="1000"/>
                                        <p:tgtEl>
                                          <p:spTgt spid="16386">
                                            <p:txEl>
                                              <p:charRg st="48" end="67"/>
                                            </p:txEl>
                                          </p:spTgt>
                                        </p:tgtEl>
                                      </p:cBhvr>
                                    </p:animEffect>
                                    <p:anim calcmode="lin" valueType="num">
                                      <p:cBhvr>
                                        <p:cTn id="29" dur="1000" fill="hold"/>
                                        <p:tgtEl>
                                          <p:spTgt spid="16386">
                                            <p:txEl>
                                              <p:charRg st="48" end="67"/>
                                            </p:txEl>
                                          </p:spTgt>
                                        </p:tgtEl>
                                        <p:attrNameLst>
                                          <p:attrName>ppt_x</p:attrName>
                                        </p:attrNameLst>
                                      </p:cBhvr>
                                      <p:tavLst>
                                        <p:tav tm="0">
                                          <p:val>
                                            <p:strVal val="#ppt_x"/>
                                          </p:val>
                                        </p:tav>
                                        <p:tav tm="100000">
                                          <p:val>
                                            <p:strVal val="#ppt_x"/>
                                          </p:val>
                                        </p:tav>
                                      </p:tavLst>
                                    </p:anim>
                                    <p:anim calcmode="lin" valueType="num">
                                      <p:cBhvr>
                                        <p:cTn id="30" dur="1000" fill="hold"/>
                                        <p:tgtEl>
                                          <p:spTgt spid="16386">
                                            <p:txEl>
                                              <p:charRg st="48" end="6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iterate type="lt">
                                    <p:tmPct val="10000"/>
                                  </p:iterate>
                                  <p:childTnLst>
                                    <p:set>
                                      <p:cBhvr>
                                        <p:cTn id="34" dur="1" fill="hold">
                                          <p:stCondLst>
                                            <p:cond delay="0"/>
                                          </p:stCondLst>
                                        </p:cTn>
                                        <p:tgtEl>
                                          <p:spTgt spid="16386">
                                            <p:txEl>
                                              <p:charRg st="67" end="92"/>
                                            </p:txEl>
                                          </p:spTgt>
                                        </p:tgtEl>
                                        <p:attrNameLst>
                                          <p:attrName>style.visibility</p:attrName>
                                        </p:attrNameLst>
                                      </p:cBhvr>
                                      <p:to>
                                        <p:strVal val="visible"/>
                                      </p:to>
                                    </p:set>
                                    <p:animEffect transition="in" filter="fade">
                                      <p:cBhvr>
                                        <p:cTn id="35" dur="1000"/>
                                        <p:tgtEl>
                                          <p:spTgt spid="16386">
                                            <p:txEl>
                                              <p:charRg st="67" end="92"/>
                                            </p:txEl>
                                          </p:spTgt>
                                        </p:tgtEl>
                                      </p:cBhvr>
                                    </p:animEffect>
                                    <p:anim calcmode="lin" valueType="num">
                                      <p:cBhvr>
                                        <p:cTn id="36" dur="1000" fill="hold"/>
                                        <p:tgtEl>
                                          <p:spTgt spid="16386">
                                            <p:txEl>
                                              <p:charRg st="67" end="92"/>
                                            </p:txEl>
                                          </p:spTgt>
                                        </p:tgtEl>
                                        <p:attrNameLst>
                                          <p:attrName>ppt_x</p:attrName>
                                        </p:attrNameLst>
                                      </p:cBhvr>
                                      <p:tavLst>
                                        <p:tav tm="0">
                                          <p:val>
                                            <p:strVal val="#ppt_x"/>
                                          </p:val>
                                        </p:tav>
                                        <p:tav tm="100000">
                                          <p:val>
                                            <p:strVal val="#ppt_x"/>
                                          </p:val>
                                        </p:tav>
                                      </p:tavLst>
                                    </p:anim>
                                    <p:anim calcmode="lin" valueType="num">
                                      <p:cBhvr>
                                        <p:cTn id="37" dur="1000" fill="hold"/>
                                        <p:tgtEl>
                                          <p:spTgt spid="16386">
                                            <p:txEl>
                                              <p:charRg st="67" end="9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iterate type="lt">
                                    <p:tmPct val="10000"/>
                                  </p:iterate>
                                  <p:childTnLst>
                                    <p:set>
                                      <p:cBhvr>
                                        <p:cTn id="41" dur="1" fill="hold">
                                          <p:stCondLst>
                                            <p:cond delay="0"/>
                                          </p:stCondLst>
                                        </p:cTn>
                                        <p:tgtEl>
                                          <p:spTgt spid="16386">
                                            <p:txEl>
                                              <p:charRg st="92" end="103"/>
                                            </p:txEl>
                                          </p:spTgt>
                                        </p:tgtEl>
                                        <p:attrNameLst>
                                          <p:attrName>style.visibility</p:attrName>
                                        </p:attrNameLst>
                                      </p:cBhvr>
                                      <p:to>
                                        <p:strVal val="visible"/>
                                      </p:to>
                                    </p:set>
                                    <p:animEffect transition="in" filter="fade">
                                      <p:cBhvr>
                                        <p:cTn id="42" dur="1000"/>
                                        <p:tgtEl>
                                          <p:spTgt spid="16386">
                                            <p:txEl>
                                              <p:charRg st="92" end="103"/>
                                            </p:txEl>
                                          </p:spTgt>
                                        </p:tgtEl>
                                      </p:cBhvr>
                                    </p:animEffect>
                                    <p:anim calcmode="lin" valueType="num">
                                      <p:cBhvr>
                                        <p:cTn id="43" dur="1000" fill="hold"/>
                                        <p:tgtEl>
                                          <p:spTgt spid="16386">
                                            <p:txEl>
                                              <p:charRg st="92" end="103"/>
                                            </p:txEl>
                                          </p:spTgt>
                                        </p:tgtEl>
                                        <p:attrNameLst>
                                          <p:attrName>ppt_x</p:attrName>
                                        </p:attrNameLst>
                                      </p:cBhvr>
                                      <p:tavLst>
                                        <p:tav tm="0">
                                          <p:val>
                                            <p:strVal val="#ppt_x"/>
                                          </p:val>
                                        </p:tav>
                                        <p:tav tm="100000">
                                          <p:val>
                                            <p:strVal val="#ppt_x"/>
                                          </p:val>
                                        </p:tav>
                                      </p:tavLst>
                                    </p:anim>
                                    <p:anim calcmode="lin" valueType="num">
                                      <p:cBhvr>
                                        <p:cTn id="44" dur="1000" fill="hold"/>
                                        <p:tgtEl>
                                          <p:spTgt spid="16386">
                                            <p:txEl>
                                              <p:charRg st="92" end="10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iterate type="lt">
                                    <p:tmPct val="10000"/>
                                  </p:iterate>
                                  <p:childTnLst>
                                    <p:set>
                                      <p:cBhvr>
                                        <p:cTn id="48" dur="1" fill="hold">
                                          <p:stCondLst>
                                            <p:cond delay="0"/>
                                          </p:stCondLst>
                                        </p:cTn>
                                        <p:tgtEl>
                                          <p:spTgt spid="16386">
                                            <p:txEl>
                                              <p:charRg st="103" end="110"/>
                                            </p:txEl>
                                          </p:spTgt>
                                        </p:tgtEl>
                                        <p:attrNameLst>
                                          <p:attrName>style.visibility</p:attrName>
                                        </p:attrNameLst>
                                      </p:cBhvr>
                                      <p:to>
                                        <p:strVal val="visible"/>
                                      </p:to>
                                    </p:set>
                                    <p:animEffect transition="in" filter="fade">
                                      <p:cBhvr>
                                        <p:cTn id="49" dur="1000"/>
                                        <p:tgtEl>
                                          <p:spTgt spid="16386">
                                            <p:txEl>
                                              <p:charRg st="103" end="110"/>
                                            </p:txEl>
                                          </p:spTgt>
                                        </p:tgtEl>
                                      </p:cBhvr>
                                    </p:animEffect>
                                    <p:anim calcmode="lin" valueType="num">
                                      <p:cBhvr>
                                        <p:cTn id="50" dur="1000" fill="hold"/>
                                        <p:tgtEl>
                                          <p:spTgt spid="16386">
                                            <p:txEl>
                                              <p:charRg st="103" end="110"/>
                                            </p:txEl>
                                          </p:spTgt>
                                        </p:tgtEl>
                                        <p:attrNameLst>
                                          <p:attrName>ppt_x</p:attrName>
                                        </p:attrNameLst>
                                      </p:cBhvr>
                                      <p:tavLst>
                                        <p:tav tm="0">
                                          <p:val>
                                            <p:strVal val="#ppt_x"/>
                                          </p:val>
                                        </p:tav>
                                        <p:tav tm="100000">
                                          <p:val>
                                            <p:strVal val="#ppt_x"/>
                                          </p:val>
                                        </p:tav>
                                      </p:tavLst>
                                    </p:anim>
                                    <p:anim calcmode="lin" valueType="num">
                                      <p:cBhvr>
                                        <p:cTn id="51" dur="1000" fill="hold"/>
                                        <p:tgtEl>
                                          <p:spTgt spid="16386">
                                            <p:txEl>
                                              <p:charRg st="103" end="11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iterate type="lt">
                                    <p:tmPct val="10000"/>
                                  </p:iterate>
                                  <p:childTnLst>
                                    <p:set>
                                      <p:cBhvr>
                                        <p:cTn id="55" dur="1" fill="hold">
                                          <p:stCondLst>
                                            <p:cond delay="0"/>
                                          </p:stCondLst>
                                        </p:cTn>
                                        <p:tgtEl>
                                          <p:spTgt spid="16386">
                                            <p:txEl>
                                              <p:charRg st="110" end="117"/>
                                            </p:txEl>
                                          </p:spTgt>
                                        </p:tgtEl>
                                        <p:attrNameLst>
                                          <p:attrName>style.visibility</p:attrName>
                                        </p:attrNameLst>
                                      </p:cBhvr>
                                      <p:to>
                                        <p:strVal val="visible"/>
                                      </p:to>
                                    </p:set>
                                    <p:animEffect transition="in" filter="fade">
                                      <p:cBhvr>
                                        <p:cTn id="56" dur="1000"/>
                                        <p:tgtEl>
                                          <p:spTgt spid="16386">
                                            <p:txEl>
                                              <p:charRg st="110" end="117"/>
                                            </p:txEl>
                                          </p:spTgt>
                                        </p:tgtEl>
                                      </p:cBhvr>
                                    </p:animEffect>
                                    <p:anim calcmode="lin" valueType="num">
                                      <p:cBhvr>
                                        <p:cTn id="57" dur="1000" fill="hold"/>
                                        <p:tgtEl>
                                          <p:spTgt spid="16386">
                                            <p:txEl>
                                              <p:charRg st="110" end="117"/>
                                            </p:txEl>
                                          </p:spTgt>
                                        </p:tgtEl>
                                        <p:attrNameLst>
                                          <p:attrName>ppt_x</p:attrName>
                                        </p:attrNameLst>
                                      </p:cBhvr>
                                      <p:tavLst>
                                        <p:tav tm="0">
                                          <p:val>
                                            <p:strVal val="#ppt_x"/>
                                          </p:val>
                                        </p:tav>
                                        <p:tav tm="100000">
                                          <p:val>
                                            <p:strVal val="#ppt_x"/>
                                          </p:val>
                                        </p:tav>
                                      </p:tavLst>
                                    </p:anim>
                                    <p:anim calcmode="lin" valueType="num">
                                      <p:cBhvr>
                                        <p:cTn id="58" dur="1000" fill="hold"/>
                                        <p:tgtEl>
                                          <p:spTgt spid="16386">
                                            <p:txEl>
                                              <p:charRg st="110" end="11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iterate type="lt">
                                    <p:tmPct val="10000"/>
                                  </p:iterate>
                                  <p:childTnLst>
                                    <p:set>
                                      <p:cBhvr>
                                        <p:cTn id="62" dur="1" fill="hold">
                                          <p:stCondLst>
                                            <p:cond delay="0"/>
                                          </p:stCondLst>
                                        </p:cTn>
                                        <p:tgtEl>
                                          <p:spTgt spid="16386">
                                            <p:txEl>
                                              <p:charRg st="117" end="125"/>
                                            </p:txEl>
                                          </p:spTgt>
                                        </p:tgtEl>
                                        <p:attrNameLst>
                                          <p:attrName>style.visibility</p:attrName>
                                        </p:attrNameLst>
                                      </p:cBhvr>
                                      <p:to>
                                        <p:strVal val="visible"/>
                                      </p:to>
                                    </p:set>
                                    <p:animEffect transition="in" filter="fade">
                                      <p:cBhvr>
                                        <p:cTn id="63" dur="1000"/>
                                        <p:tgtEl>
                                          <p:spTgt spid="16386">
                                            <p:txEl>
                                              <p:charRg st="117" end="125"/>
                                            </p:txEl>
                                          </p:spTgt>
                                        </p:tgtEl>
                                      </p:cBhvr>
                                    </p:animEffect>
                                    <p:anim calcmode="lin" valueType="num">
                                      <p:cBhvr>
                                        <p:cTn id="64" dur="1000" fill="hold"/>
                                        <p:tgtEl>
                                          <p:spTgt spid="16386">
                                            <p:txEl>
                                              <p:charRg st="117" end="125"/>
                                            </p:txEl>
                                          </p:spTgt>
                                        </p:tgtEl>
                                        <p:attrNameLst>
                                          <p:attrName>ppt_x</p:attrName>
                                        </p:attrNameLst>
                                      </p:cBhvr>
                                      <p:tavLst>
                                        <p:tav tm="0">
                                          <p:val>
                                            <p:strVal val="#ppt_x"/>
                                          </p:val>
                                        </p:tav>
                                        <p:tav tm="100000">
                                          <p:val>
                                            <p:strVal val="#ppt_x"/>
                                          </p:val>
                                        </p:tav>
                                      </p:tavLst>
                                    </p:anim>
                                    <p:anim calcmode="lin" valueType="num">
                                      <p:cBhvr>
                                        <p:cTn id="65" dur="1000" fill="hold"/>
                                        <p:tgtEl>
                                          <p:spTgt spid="16386">
                                            <p:txEl>
                                              <p:charRg st="117" end="125"/>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iterate type="lt">
                                    <p:tmPct val="10000"/>
                                  </p:iterate>
                                  <p:childTnLst>
                                    <p:set>
                                      <p:cBhvr>
                                        <p:cTn id="69" dur="1" fill="hold">
                                          <p:stCondLst>
                                            <p:cond delay="0"/>
                                          </p:stCondLst>
                                        </p:cTn>
                                        <p:tgtEl>
                                          <p:spTgt spid="16386">
                                            <p:txEl>
                                              <p:charRg st="125" end="157"/>
                                            </p:txEl>
                                          </p:spTgt>
                                        </p:tgtEl>
                                        <p:attrNameLst>
                                          <p:attrName>style.visibility</p:attrName>
                                        </p:attrNameLst>
                                      </p:cBhvr>
                                      <p:to>
                                        <p:strVal val="visible"/>
                                      </p:to>
                                    </p:set>
                                    <p:animEffect transition="in" filter="fade">
                                      <p:cBhvr>
                                        <p:cTn id="70" dur="1000"/>
                                        <p:tgtEl>
                                          <p:spTgt spid="16386">
                                            <p:txEl>
                                              <p:charRg st="125" end="157"/>
                                            </p:txEl>
                                          </p:spTgt>
                                        </p:tgtEl>
                                      </p:cBhvr>
                                    </p:animEffect>
                                    <p:anim calcmode="lin" valueType="num">
                                      <p:cBhvr>
                                        <p:cTn id="71" dur="1000" fill="hold"/>
                                        <p:tgtEl>
                                          <p:spTgt spid="16386">
                                            <p:txEl>
                                              <p:charRg st="125" end="157"/>
                                            </p:txEl>
                                          </p:spTgt>
                                        </p:tgtEl>
                                        <p:attrNameLst>
                                          <p:attrName>ppt_x</p:attrName>
                                        </p:attrNameLst>
                                      </p:cBhvr>
                                      <p:tavLst>
                                        <p:tav tm="0">
                                          <p:val>
                                            <p:strVal val="#ppt_x"/>
                                          </p:val>
                                        </p:tav>
                                        <p:tav tm="100000">
                                          <p:val>
                                            <p:strVal val="#ppt_x"/>
                                          </p:val>
                                        </p:tav>
                                      </p:tavLst>
                                    </p:anim>
                                    <p:anim calcmode="lin" valueType="num">
                                      <p:cBhvr>
                                        <p:cTn id="72" dur="1000" fill="hold"/>
                                        <p:tgtEl>
                                          <p:spTgt spid="16386">
                                            <p:txEl>
                                              <p:charRg st="125" end="15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2017</a:t>
            </a:r>
            <a:r>
              <a:rPr kumimoji="0" lang="zh-CN" altLang="en-US"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乙卷</a:t>
            </a:r>
            <a:r>
              <a:rPr kumimoji="0" 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35. 1976</a:t>
            </a:r>
            <a:r>
              <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年，美、英、法等西方国家组成七国集团，协调经济政策以解决世界经济难题，俄罗斯加入后成为八国集团。</a:t>
            </a:r>
            <a:r>
              <a:rPr kumimoji="0" 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1999</a:t>
            </a:r>
            <a:r>
              <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年，八国集团国家和中国、巴西、印度等组成二十国集团，寻求合作以促进国际金融稳定和经济持续增长。从这一历程可看出</a:t>
            </a:r>
            <a:endPar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a:t>
            </a:r>
            <a:r>
              <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．世界格局的变化冲击旧的世界经济秩序</a:t>
            </a:r>
            <a:endPar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B</a:t>
            </a:r>
            <a:r>
              <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．经济全球化深入到贸易金融领域</a:t>
            </a:r>
            <a:endPar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C</a:t>
            </a:r>
            <a:r>
              <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．越来越多的亚非拉国家进入世界体系</a:t>
            </a:r>
            <a:endPar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D</a:t>
            </a:r>
            <a:r>
              <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．区域经济集团从封闭走向开放</a:t>
            </a:r>
            <a:endPar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ts val="27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35. </a:t>
            </a:r>
            <a:r>
              <a:rPr kumimoji="0" 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1976</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年</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，美、英、法等西方国家组成</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七国集团</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，协调经济政策以解决世界经济难题，俄罗斯加入后成为</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八国集团</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1999</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年</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，八国集团国家和中国、巴西、印度等组成</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二十国集团</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，寻求合作以</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促进国际金融稳定和经济持续增长</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。从这一历程可看出</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7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世界格</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局的</a:t>
            </a:r>
            <a:r>
              <a:rPr kumimoji="0" 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变化</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冲击旧的</a:t>
            </a:r>
            <a:r>
              <a:rPr kumimoji="0" 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世界经济秩序</a:t>
            </a:r>
            <a:endParaRPr kumimoji="0" 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7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B</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．经济全球化深入到</a:t>
            </a:r>
            <a:r>
              <a:rPr kumimoji="0" 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贸易金融领域</a:t>
            </a:r>
            <a:endParaRPr kumimoji="0" 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7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C</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．越来越多的亚非拉国家</a:t>
            </a:r>
            <a:r>
              <a:rPr kumimoji="0" 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进入世界体系</a:t>
            </a:r>
            <a:endParaRPr kumimoji="0" 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7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D</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区域经济集团</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从封闭走向开放</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7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【解析】</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7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时代特征：美苏争霸</a:t>
            </a:r>
            <a:r>
              <a:rPr kumimoji="0" lang="en-US" alt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两级格局瓦解</a:t>
            </a:r>
            <a:r>
              <a:rPr kumimoji="0" lang="en-US" alt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多极化趋势</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加强</a:t>
            </a:r>
            <a:endPar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7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A</a:t>
            </a:r>
            <a:r>
              <a:rPr kumimoji="0" lang="zh-CN" sz="28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项：新兴市场经济国家在世界经济秩序中的作用越来越大</a:t>
            </a:r>
            <a:r>
              <a:rPr kumimoji="0" lang="zh-CN" altLang="en-US" sz="28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a:t>
            </a:r>
            <a:r>
              <a:rPr kumimoji="0" lang="zh-CN" sz="28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冲击了由西方大国主导的世界经济旧秩序。</a:t>
            </a:r>
            <a:endParaRPr kumimoji="0" lang="zh-CN" sz="28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7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B</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项：</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不符经济全球化历程</a:t>
            </a: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金融</a:t>
            </a:r>
            <a:r>
              <a:rPr kumimoji="0" lang="en-US" alt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20C</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初，贸易二战后</a:t>
            </a: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7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C</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项：</a:t>
            </a: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20</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世纪初</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亚非拉国家进入资本主义世界体系</a:t>
            </a: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7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D</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项：不是区域经济集团，是国际经济合作的论坛。</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700"/>
              </a:lnSpc>
              <a:spcBef>
                <a:spcPct val="20000"/>
              </a:spcBef>
              <a:spcAft>
                <a:spcPct val="0"/>
              </a:spcAft>
              <a:buClrTx/>
              <a:buSzTx/>
              <a:buFontTx/>
              <a:buChar char="•"/>
              <a:defRPr/>
            </a:pPr>
            <a:endParaRPr kumimoji="0" lang="zh-CN" altLang="en-US" sz="2800" b="1" i="0"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charRg st="0" end="116"/>
                                            </p:txEl>
                                          </p:spTgt>
                                        </p:tgtEl>
                                        <p:attrNameLst>
                                          <p:attrName>style.visibility</p:attrName>
                                        </p:attrNameLst>
                                      </p:cBhvr>
                                      <p:to>
                                        <p:strVal val="visible"/>
                                      </p:to>
                                    </p:set>
                                    <p:animEffect transition="in" filter="wipe(down)">
                                      <p:cBhvr>
                                        <p:cTn id="7" dur="500"/>
                                        <p:tgtEl>
                                          <p:spTgt spid="3">
                                            <p:txEl>
                                              <p:charRg st="0" end="116"/>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charRg st="116" end="136"/>
                                            </p:txEl>
                                          </p:spTgt>
                                        </p:tgtEl>
                                        <p:attrNameLst>
                                          <p:attrName>style.visibility</p:attrName>
                                        </p:attrNameLst>
                                      </p:cBhvr>
                                      <p:to>
                                        <p:strVal val="visible"/>
                                      </p:to>
                                    </p:set>
                                    <p:animEffect transition="in" filter="wipe(down)">
                                      <p:cBhvr>
                                        <p:cTn id="12" dur="500"/>
                                        <p:tgtEl>
                                          <p:spTgt spid="3">
                                            <p:txEl>
                                              <p:charRg st="116" end="13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charRg st="136" end="153"/>
                                            </p:txEl>
                                          </p:spTgt>
                                        </p:tgtEl>
                                        <p:attrNameLst>
                                          <p:attrName>style.visibility</p:attrName>
                                        </p:attrNameLst>
                                      </p:cBhvr>
                                      <p:to>
                                        <p:strVal val="visible"/>
                                      </p:to>
                                    </p:set>
                                    <p:animEffect transition="in" filter="wipe(down)">
                                      <p:cBhvr>
                                        <p:cTn id="17" dur="500"/>
                                        <p:tgtEl>
                                          <p:spTgt spid="3">
                                            <p:txEl>
                                              <p:charRg st="136" end="15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charRg st="153" end="172"/>
                                            </p:txEl>
                                          </p:spTgt>
                                        </p:tgtEl>
                                        <p:attrNameLst>
                                          <p:attrName>style.visibility</p:attrName>
                                        </p:attrNameLst>
                                      </p:cBhvr>
                                      <p:to>
                                        <p:strVal val="visible"/>
                                      </p:to>
                                    </p:set>
                                    <p:animEffect transition="in" filter="wipe(down)">
                                      <p:cBhvr>
                                        <p:cTn id="22" dur="500"/>
                                        <p:tgtEl>
                                          <p:spTgt spid="3">
                                            <p:txEl>
                                              <p:charRg st="153" end="17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charRg st="172" end="188"/>
                                            </p:txEl>
                                          </p:spTgt>
                                        </p:tgtEl>
                                        <p:attrNameLst>
                                          <p:attrName>style.visibility</p:attrName>
                                        </p:attrNameLst>
                                      </p:cBhvr>
                                      <p:to>
                                        <p:strVal val="visible"/>
                                      </p:to>
                                    </p:set>
                                    <p:animEffect transition="in" filter="wipe(down)">
                                      <p:cBhvr>
                                        <p:cTn id="27" dur="500"/>
                                        <p:tgtEl>
                                          <p:spTgt spid="3">
                                            <p:txEl>
                                              <p:charRg st="172" end="18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charRg st="188" end="193"/>
                                            </p:txEl>
                                          </p:spTgt>
                                        </p:tgtEl>
                                        <p:attrNameLst>
                                          <p:attrName>style.visibility</p:attrName>
                                        </p:attrNameLst>
                                      </p:cBhvr>
                                      <p:to>
                                        <p:strVal val="visible"/>
                                      </p:to>
                                    </p:set>
                                    <p:animEffect transition="in" filter="wipe(down)">
                                      <p:cBhvr>
                                        <p:cTn id="32" dur="500"/>
                                        <p:tgtEl>
                                          <p:spTgt spid="3">
                                            <p:txEl>
                                              <p:charRg st="188" end="19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charRg st="193" end="218"/>
                                            </p:txEl>
                                          </p:spTgt>
                                        </p:tgtEl>
                                        <p:attrNameLst>
                                          <p:attrName>style.visibility</p:attrName>
                                        </p:attrNameLst>
                                      </p:cBhvr>
                                      <p:to>
                                        <p:strVal val="visible"/>
                                      </p:to>
                                    </p:set>
                                    <p:animEffect transition="in" filter="wipe(down)">
                                      <p:cBhvr>
                                        <p:cTn id="37" dur="500"/>
                                        <p:tgtEl>
                                          <p:spTgt spid="3">
                                            <p:txEl>
                                              <p:charRg st="193" end="21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charRg st="218" end="265"/>
                                            </p:txEl>
                                          </p:spTgt>
                                        </p:tgtEl>
                                        <p:attrNameLst>
                                          <p:attrName>style.visibility</p:attrName>
                                        </p:attrNameLst>
                                      </p:cBhvr>
                                      <p:to>
                                        <p:strVal val="visible"/>
                                      </p:to>
                                    </p:set>
                                    <p:animEffect transition="in" filter="wipe(down)">
                                      <p:cBhvr>
                                        <p:cTn id="42" dur="500"/>
                                        <p:tgtEl>
                                          <p:spTgt spid="3">
                                            <p:txEl>
                                              <p:charRg st="218" end="26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charRg st="265" end="292"/>
                                            </p:txEl>
                                          </p:spTgt>
                                        </p:tgtEl>
                                        <p:attrNameLst>
                                          <p:attrName>style.visibility</p:attrName>
                                        </p:attrNameLst>
                                      </p:cBhvr>
                                      <p:to>
                                        <p:strVal val="visible"/>
                                      </p:to>
                                    </p:set>
                                    <p:animEffect transition="in" filter="wipe(down)">
                                      <p:cBhvr>
                                        <p:cTn id="47" dur="500"/>
                                        <p:tgtEl>
                                          <p:spTgt spid="3">
                                            <p:txEl>
                                              <p:charRg st="265" end="29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charRg st="292" end="317"/>
                                            </p:txEl>
                                          </p:spTgt>
                                        </p:tgtEl>
                                        <p:attrNameLst>
                                          <p:attrName>style.visibility</p:attrName>
                                        </p:attrNameLst>
                                      </p:cBhvr>
                                      <p:to>
                                        <p:strVal val="visible"/>
                                      </p:to>
                                    </p:set>
                                    <p:animEffect transition="in" filter="wipe(down)">
                                      <p:cBhvr>
                                        <p:cTn id="52" dur="500"/>
                                        <p:tgtEl>
                                          <p:spTgt spid="3">
                                            <p:txEl>
                                              <p:charRg st="292" end="31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charRg st="317" end="341"/>
                                            </p:txEl>
                                          </p:spTgt>
                                        </p:tgtEl>
                                        <p:attrNameLst>
                                          <p:attrName>style.visibility</p:attrName>
                                        </p:attrNameLst>
                                      </p:cBhvr>
                                      <p:to>
                                        <p:strVal val="visible"/>
                                      </p:to>
                                    </p:set>
                                    <p:animEffect transition="in" filter="wipe(down)">
                                      <p:cBhvr>
                                        <p:cTn id="57" dur="500"/>
                                        <p:tgtEl>
                                          <p:spTgt spid="3">
                                            <p:txEl>
                                              <p:charRg st="317" end="34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1845</a:t>
            </a: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年</a:t>
            </a:r>
            <a:r>
              <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美国国会通过一项法案</a:t>
            </a:r>
            <a:r>
              <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禁止总统在未经国会同意拨款的前提下授权建造海上缉私船。总统约翰</a:t>
            </a:r>
            <a:r>
              <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泰勒否决了该法案</a:t>
            </a:r>
            <a:r>
              <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但国会推翻了总统的否决。根据美国宪法</a:t>
            </a:r>
            <a:r>
              <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随后</a:t>
            </a:r>
            <a:endPar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a:t>
            </a: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这项法案将会自动生效   </a:t>
            </a:r>
            <a:endPar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B.</a:t>
            </a: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国会将自行建造缉私船</a:t>
            </a:r>
            <a:endPar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C.</a:t>
            </a: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最高法院可废除该法案   </a:t>
            </a:r>
            <a:endPar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D.</a:t>
            </a: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总统可再次否决该法案</a:t>
            </a:r>
            <a:endPar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charRg st="0" end="80"/>
                                            </p:txEl>
                                          </p:spTgt>
                                        </p:tgtEl>
                                        <p:attrNameLst>
                                          <p:attrName>style.visibility</p:attrName>
                                        </p:attrNameLst>
                                      </p:cBhvr>
                                      <p:to>
                                        <p:strVal val="visible"/>
                                      </p:to>
                                    </p:set>
                                    <p:animEffect transition="in" filter="fade">
                                      <p:cBhvr>
                                        <p:cTn id="7" dur="2000"/>
                                        <p:tgtEl>
                                          <p:spTgt spid="3">
                                            <p:txEl>
                                              <p:charRg st="0" end="8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charRg st="80" end="96"/>
                                            </p:txEl>
                                          </p:spTgt>
                                        </p:tgtEl>
                                        <p:attrNameLst>
                                          <p:attrName>style.visibility</p:attrName>
                                        </p:attrNameLst>
                                      </p:cBhvr>
                                      <p:to>
                                        <p:strVal val="visible"/>
                                      </p:to>
                                    </p:set>
                                    <p:animEffect transition="in" filter="fade">
                                      <p:cBhvr>
                                        <p:cTn id="12" dur="2000"/>
                                        <p:tgtEl>
                                          <p:spTgt spid="3">
                                            <p:txEl>
                                              <p:charRg st="80" end="9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charRg st="96" end="109"/>
                                            </p:txEl>
                                          </p:spTgt>
                                        </p:tgtEl>
                                        <p:attrNameLst>
                                          <p:attrName>style.visibility</p:attrName>
                                        </p:attrNameLst>
                                      </p:cBhvr>
                                      <p:to>
                                        <p:strVal val="visible"/>
                                      </p:to>
                                    </p:set>
                                    <p:animEffect transition="in" filter="fade">
                                      <p:cBhvr>
                                        <p:cTn id="17" dur="2000"/>
                                        <p:tgtEl>
                                          <p:spTgt spid="3">
                                            <p:txEl>
                                              <p:charRg st="96" end="10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charRg st="109" end="125"/>
                                            </p:txEl>
                                          </p:spTgt>
                                        </p:tgtEl>
                                        <p:attrNameLst>
                                          <p:attrName>style.visibility</p:attrName>
                                        </p:attrNameLst>
                                      </p:cBhvr>
                                      <p:to>
                                        <p:strVal val="visible"/>
                                      </p:to>
                                    </p:set>
                                    <p:animEffect transition="in" filter="fade">
                                      <p:cBhvr>
                                        <p:cTn id="22" dur="2000"/>
                                        <p:tgtEl>
                                          <p:spTgt spid="3">
                                            <p:txEl>
                                              <p:charRg st="109" end="12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charRg st="125" end="138"/>
                                            </p:txEl>
                                          </p:spTgt>
                                        </p:tgtEl>
                                        <p:attrNameLst>
                                          <p:attrName>style.visibility</p:attrName>
                                        </p:attrNameLst>
                                      </p:cBhvr>
                                      <p:to>
                                        <p:strVal val="visible"/>
                                      </p:to>
                                    </p:set>
                                    <p:animEffect transition="in" filter="fade">
                                      <p:cBhvr>
                                        <p:cTn id="27" dur="2000"/>
                                        <p:tgtEl>
                                          <p:spTgt spid="3">
                                            <p:txEl>
                                              <p:charRg st="125" end="13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北京</a:t>
            </a:r>
            <a:r>
              <a:rPr kumimoji="0" lang="en-US" alt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2015</a:t>
            </a:r>
            <a:r>
              <a:rPr kumimoji="0" lang="zh-CN" altLang="en-US"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年第</a:t>
            </a:r>
            <a:r>
              <a:rPr kumimoji="0" lang="en-US" alt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22</a:t>
            </a:r>
            <a:r>
              <a:rPr kumimoji="0" lang="zh-CN" altLang="en-US"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题</a:t>
            </a:r>
            <a:r>
              <a:rPr kumimoji="0" lang="en-US" alt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a:t>
            </a:r>
            <a:r>
              <a:rPr kumimoji="0" lang="en-US" alt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1845</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年</a:t>
            </a: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美国</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国会通过</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一项法案</a:t>
            </a: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禁止总统</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在未经国会同意拨款的前提下授权建造海上缉私船。</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总统约翰</a:t>
            </a:r>
            <a:r>
              <a:rPr kumimoji="0" lang="en-US" alt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泰勒否决</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了该法案</a:t>
            </a: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但</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国会推翻了总统的否决</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。根据美国宪法</a:t>
            </a: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随后</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这项法案将会</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自动生效   </a:t>
            </a: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B.</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国会将</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自行</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建造缉私船</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C.</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最高法院</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可废除该法案   </a:t>
            </a: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D.</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总统可</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再次否决</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该法案</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说明</a:t>
            </a: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A</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对：国会立法</a:t>
            </a:r>
            <a:r>
              <a:rPr kumimoji="0" lang="en-US" alt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总统否决</a:t>
            </a:r>
            <a:r>
              <a:rPr kumimoji="0" lang="en-US" alt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国会推翻</a:t>
            </a:r>
            <a:r>
              <a:rPr kumimoji="0" lang="en-US" alt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自动生效</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，总统否决国会法案体现分权制衡，国会再次通过议案且自动生效，体现立法权高于行政权，防止个人专断的出现。本题题干取材美国历史上的一个事件</a:t>
            </a: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是美国政治</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分权制衡原则运作</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的一个典型案例</a:t>
            </a: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主要考查考生对美国政治制度特点及历史变化的理解与掌握</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B</a:t>
            </a:r>
            <a:r>
              <a:rPr kumimoji="0" lang="zh-CN" altLang="en-US"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无立法外职能</a:t>
            </a:r>
            <a:r>
              <a:rPr kumimoji="0" lang="en-US" alt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C</a:t>
            </a:r>
            <a:r>
              <a:rPr kumimoji="0" lang="zh-CN" altLang="en-US"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没有违法现象</a:t>
            </a:r>
            <a:r>
              <a:rPr kumimoji="0" lang="en-US" alt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D</a:t>
            </a:r>
            <a:r>
              <a:rPr kumimoji="0" lang="zh-CN" altLang="en-US"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没有二次否决权</a:t>
            </a:r>
            <a:endParaRPr kumimoji="0" lang="zh-CN" altLang="en-US" sz="2800" b="1" i="0" u="none" strike="noStrike" kern="0" cap="none" spc="0" normalizeH="0" baseline="0" noProof="0" dirty="0">
              <a:ln>
                <a:noFill/>
              </a:ln>
              <a:solidFill>
                <a:srgbClr val="7030A0"/>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charRg st="0" end="93"/>
                                            </p:txEl>
                                          </p:spTgt>
                                        </p:tgtEl>
                                        <p:attrNameLst>
                                          <p:attrName>style.visibility</p:attrName>
                                        </p:attrNameLst>
                                      </p:cBhvr>
                                      <p:to>
                                        <p:strVal val="visible"/>
                                      </p:to>
                                    </p:set>
                                    <p:animEffect transition="in" filter="fade">
                                      <p:cBhvr>
                                        <p:cTn id="7" dur="2000"/>
                                        <p:tgtEl>
                                          <p:spTgt spid="3">
                                            <p:txEl>
                                              <p:charRg st="0" end="9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charRg st="93" end="121"/>
                                            </p:txEl>
                                          </p:spTgt>
                                        </p:tgtEl>
                                        <p:attrNameLst>
                                          <p:attrName>style.visibility</p:attrName>
                                        </p:attrNameLst>
                                      </p:cBhvr>
                                      <p:to>
                                        <p:strVal val="visible"/>
                                      </p:to>
                                    </p:set>
                                    <p:animEffect transition="in" filter="fade">
                                      <p:cBhvr>
                                        <p:cTn id="12" dur="2000"/>
                                        <p:tgtEl>
                                          <p:spTgt spid="3">
                                            <p:txEl>
                                              <p:charRg st="93" end="12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charRg st="121" end="149"/>
                                            </p:txEl>
                                          </p:spTgt>
                                        </p:tgtEl>
                                        <p:attrNameLst>
                                          <p:attrName>style.visibility</p:attrName>
                                        </p:attrNameLst>
                                      </p:cBhvr>
                                      <p:to>
                                        <p:strVal val="visible"/>
                                      </p:to>
                                    </p:set>
                                    <p:animEffect transition="in" filter="fade">
                                      <p:cBhvr>
                                        <p:cTn id="17" dur="2000"/>
                                        <p:tgtEl>
                                          <p:spTgt spid="3">
                                            <p:txEl>
                                              <p:charRg st="121" end="14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charRg st="149" end="154"/>
                                            </p:txEl>
                                          </p:spTgt>
                                        </p:tgtEl>
                                        <p:attrNameLst>
                                          <p:attrName>style.visibility</p:attrName>
                                        </p:attrNameLst>
                                      </p:cBhvr>
                                      <p:to>
                                        <p:strVal val="visible"/>
                                      </p:to>
                                    </p:set>
                                    <p:animEffect transition="in" filter="fade">
                                      <p:cBhvr>
                                        <p:cTn id="22" dur="2000"/>
                                        <p:tgtEl>
                                          <p:spTgt spid="3">
                                            <p:txEl>
                                              <p:charRg st="149" end="15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charRg st="154" end="295"/>
                                            </p:txEl>
                                          </p:spTgt>
                                        </p:tgtEl>
                                        <p:attrNameLst>
                                          <p:attrName>style.visibility</p:attrName>
                                        </p:attrNameLst>
                                      </p:cBhvr>
                                      <p:to>
                                        <p:strVal val="visible"/>
                                      </p:to>
                                    </p:set>
                                    <p:animEffect transition="in" filter="fade">
                                      <p:cBhvr>
                                        <p:cTn id="27" dur="2000"/>
                                        <p:tgtEl>
                                          <p:spTgt spid="3">
                                            <p:txEl>
                                              <p:charRg st="154" end="29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charRg st="295" end="318"/>
                                            </p:txEl>
                                          </p:spTgt>
                                        </p:tgtEl>
                                        <p:attrNameLst>
                                          <p:attrName>style.visibility</p:attrName>
                                        </p:attrNameLst>
                                      </p:cBhvr>
                                      <p:to>
                                        <p:strVal val="visible"/>
                                      </p:to>
                                    </p:set>
                                    <p:animEffect transition="in" filter="fade">
                                      <p:cBhvr>
                                        <p:cTn id="32" dur="2000"/>
                                        <p:tgtEl>
                                          <p:spTgt spid="3">
                                            <p:txEl>
                                              <p:charRg st="295" end="3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2016</a:t>
            </a:r>
            <a:r>
              <a:rPr kumimoji="0" lang="zh-CN" altLang="en-US"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丙卷</a:t>
            </a:r>
            <a:r>
              <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唐太宗对南朝后期竞相模仿萧子云书法的风气表示不屑，认为其“仅得成书，无丈夫之气”，只有王羲之的书法才“尽善尽美”，于是连西州（今吐鲁番）幼童习字的范本都是王羲之书帖。王羲之在中国书法史上地位的确立，是因为</a:t>
            </a:r>
            <a:endPar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a:t>
            </a:r>
            <a:r>
              <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．皇帝好恶决定社会对艺术的</a:t>
            </a: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评</a:t>
            </a:r>
            <a:r>
              <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判</a:t>
            </a:r>
            <a:r>
              <a:rPr kumimoji="0" 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endParaRPr kumimoji="0" 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B</a:t>
            </a:r>
            <a:r>
              <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．王羲之的艺术成就不可超越</a:t>
            </a:r>
            <a:endPar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C</a:t>
            </a:r>
            <a:r>
              <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．艺术水平与时代选择的共同作用</a:t>
            </a:r>
            <a:r>
              <a:rPr kumimoji="0" 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endParaRPr kumimoji="0" 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D</a:t>
            </a:r>
            <a:r>
              <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．朝代更替影响艺术评判标准</a:t>
            </a:r>
            <a:endPar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3600" b="1" i="0"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charRg st="0" end="109"/>
                                            </p:txEl>
                                          </p:spTgt>
                                        </p:tgtEl>
                                        <p:attrNameLst>
                                          <p:attrName>style.visibility</p:attrName>
                                        </p:attrNameLst>
                                      </p:cBhvr>
                                      <p:to>
                                        <p:strVal val="visible"/>
                                      </p:to>
                                    </p:set>
                                    <p:animEffect transition="in" filter="fade">
                                      <p:cBhvr>
                                        <p:cTn id="7" dur="2000"/>
                                        <p:tgtEl>
                                          <p:spTgt spid="3">
                                            <p:txEl>
                                              <p:charRg st="0" end="109"/>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charRg st="109" end="130"/>
                                            </p:txEl>
                                          </p:spTgt>
                                        </p:tgtEl>
                                        <p:attrNameLst>
                                          <p:attrName>style.visibility</p:attrName>
                                        </p:attrNameLst>
                                      </p:cBhvr>
                                      <p:to>
                                        <p:strVal val="visible"/>
                                      </p:to>
                                    </p:set>
                                    <p:animEffect transition="in" filter="fade">
                                      <p:cBhvr>
                                        <p:cTn id="12" dur="2000"/>
                                        <p:tgtEl>
                                          <p:spTgt spid="3">
                                            <p:txEl>
                                              <p:charRg st="109" end="13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charRg st="130" end="145"/>
                                            </p:txEl>
                                          </p:spTgt>
                                        </p:tgtEl>
                                        <p:attrNameLst>
                                          <p:attrName>style.visibility</p:attrName>
                                        </p:attrNameLst>
                                      </p:cBhvr>
                                      <p:to>
                                        <p:strVal val="visible"/>
                                      </p:to>
                                    </p:set>
                                    <p:animEffect transition="in" filter="fade">
                                      <p:cBhvr>
                                        <p:cTn id="17" dur="2000"/>
                                        <p:tgtEl>
                                          <p:spTgt spid="3">
                                            <p:txEl>
                                              <p:charRg st="130" end="14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charRg st="145" end="167"/>
                                            </p:txEl>
                                          </p:spTgt>
                                        </p:tgtEl>
                                        <p:attrNameLst>
                                          <p:attrName>style.visibility</p:attrName>
                                        </p:attrNameLst>
                                      </p:cBhvr>
                                      <p:to>
                                        <p:strVal val="visible"/>
                                      </p:to>
                                    </p:set>
                                    <p:animEffect transition="in" filter="fade">
                                      <p:cBhvr>
                                        <p:cTn id="22" dur="2000"/>
                                        <p:tgtEl>
                                          <p:spTgt spid="3">
                                            <p:txEl>
                                              <p:charRg st="145" end="16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charRg st="167" end="182"/>
                                            </p:txEl>
                                          </p:spTgt>
                                        </p:tgtEl>
                                        <p:attrNameLst>
                                          <p:attrName>style.visibility</p:attrName>
                                        </p:attrNameLst>
                                      </p:cBhvr>
                                      <p:to>
                                        <p:strVal val="visible"/>
                                      </p:to>
                                    </p:set>
                                    <p:animEffect transition="in" filter="fade">
                                      <p:cBhvr>
                                        <p:cTn id="27" dur="2000"/>
                                        <p:tgtEl>
                                          <p:spTgt spid="3">
                                            <p:txEl>
                                              <p:charRg st="167" end="18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smtClean="0">
                <a:ln>
                  <a:noFill/>
                </a:ln>
                <a:solidFill>
                  <a:schemeClr val="accent2"/>
                </a:solidFill>
                <a:effectLst>
                  <a:outerShdw blurRad="38100" dist="38100" dir="2700000" algn="tl">
                    <a:srgbClr val="000000">
                      <a:alpha val="43137"/>
                    </a:srgbClr>
                  </a:outerShdw>
                </a:effectLst>
                <a:uLnTx/>
                <a:uFillTx/>
                <a:latin typeface="+mn-lt"/>
                <a:ea typeface="+mn-ea"/>
                <a:cs typeface="+mn-cs"/>
              </a:rPr>
              <a:t>2016</a:t>
            </a:r>
            <a:r>
              <a:rPr kumimoji="0" lang="zh-CN" altLang="en-US" sz="2400" b="1" i="0" u="none" strike="noStrike" kern="0" cap="none" spc="0" normalizeH="0" baseline="0" noProof="0" smtClean="0">
                <a:ln>
                  <a:noFill/>
                </a:ln>
                <a:solidFill>
                  <a:schemeClr val="accent2"/>
                </a:solidFill>
                <a:effectLst>
                  <a:outerShdw blurRad="38100" dist="38100" dir="2700000" algn="tl">
                    <a:srgbClr val="000000">
                      <a:alpha val="43137"/>
                    </a:srgbClr>
                  </a:outerShdw>
                </a:effectLst>
                <a:uLnTx/>
                <a:uFillTx/>
                <a:latin typeface="+mn-lt"/>
                <a:ea typeface="+mn-ea"/>
                <a:cs typeface="+mn-cs"/>
              </a:rPr>
              <a:t>丙卷</a:t>
            </a:r>
            <a:r>
              <a:rPr kumimoji="0" lang="zh-CN" sz="2400" b="1" i="0" u="none" strike="noStrike" kern="0" cap="none" spc="0" normalizeH="0" baseline="0" noProof="0" smtClean="0">
                <a:ln>
                  <a:noFill/>
                </a:ln>
                <a:solidFill>
                  <a:srgbClr val="FF0000"/>
                </a:solidFill>
                <a:effectLst>
                  <a:outerShdw blurRad="38100" dist="38100" dir="2700000" algn="tl">
                    <a:srgbClr val="000000">
                      <a:alpha val="43137"/>
                    </a:srgbClr>
                  </a:outerShdw>
                </a:effectLst>
                <a:uLnTx/>
                <a:uFillTx/>
                <a:latin typeface="+mn-lt"/>
                <a:ea typeface="+mn-ea"/>
                <a:cs typeface="+mn-cs"/>
              </a:rPr>
              <a:t>唐太宗</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对</a:t>
            </a:r>
            <a:r>
              <a:rPr kumimoji="0" lang="zh-CN" sz="2400" b="1" i="0" u="none" strike="noStrike" kern="0" cap="none" spc="0" normalizeH="0" baseline="0" noProof="0" smtClean="0">
                <a:ln>
                  <a:noFill/>
                </a:ln>
                <a:solidFill>
                  <a:srgbClr val="FF0000"/>
                </a:solidFill>
                <a:effectLst>
                  <a:outerShdw blurRad="38100" dist="38100" dir="2700000" algn="tl">
                    <a:srgbClr val="000000">
                      <a:alpha val="43137"/>
                    </a:srgbClr>
                  </a:outerShdw>
                </a:effectLst>
                <a:uLnTx/>
                <a:uFillTx/>
                <a:latin typeface="+mn-lt"/>
                <a:ea typeface="+mn-ea"/>
                <a:cs typeface="+mn-cs"/>
              </a:rPr>
              <a:t>南朝后期</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竞相模仿萧子云书法的风气表示不屑，认为其“仅得成书，</a:t>
            </a:r>
            <a:r>
              <a:rPr kumimoji="0" lang="zh-CN" sz="2400" b="1" i="0" u="none" strike="noStrike" kern="0" cap="none" spc="0" normalizeH="0" baseline="0" noProof="0" smtClean="0">
                <a:ln>
                  <a:noFill/>
                </a:ln>
                <a:solidFill>
                  <a:srgbClr val="FF0000"/>
                </a:solidFill>
                <a:effectLst>
                  <a:outerShdw blurRad="38100" dist="38100" dir="2700000" algn="tl">
                    <a:srgbClr val="000000">
                      <a:alpha val="43137"/>
                    </a:srgbClr>
                  </a:outerShdw>
                </a:effectLst>
                <a:uLnTx/>
                <a:uFillTx/>
                <a:latin typeface="+mn-lt"/>
                <a:ea typeface="+mn-ea"/>
                <a:cs typeface="+mn-cs"/>
              </a:rPr>
              <a:t>无丈夫之气</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”，只有</a:t>
            </a:r>
            <a:r>
              <a:rPr kumimoji="0" lang="zh-CN" sz="2400" b="1" i="0" u="none" strike="noStrike" kern="0" cap="none" spc="0" normalizeH="0" baseline="0" noProof="0" smtClean="0">
                <a:ln>
                  <a:noFill/>
                </a:ln>
                <a:solidFill>
                  <a:srgbClr val="FF0000"/>
                </a:solidFill>
                <a:effectLst>
                  <a:outerShdw blurRad="38100" dist="38100" dir="2700000" algn="tl">
                    <a:srgbClr val="000000">
                      <a:alpha val="43137"/>
                    </a:srgbClr>
                  </a:outerShdw>
                </a:effectLst>
                <a:uLnTx/>
                <a:uFillTx/>
                <a:latin typeface="+mn-lt"/>
                <a:ea typeface="+mn-ea"/>
                <a:cs typeface="+mn-cs"/>
              </a:rPr>
              <a:t>王羲之的书法才“尽善尽美”</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，于是连西州（今吐鲁番）幼童习字的范本都是王羲之书帖。王羲之在中国书法史上地位的确立，是因为</a:t>
            </a:r>
            <a:endPar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A</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sz="2400" b="1" i="0" u="none" strike="noStrike" kern="0" cap="none" spc="0" normalizeH="0" baseline="0" noProof="0" smtClean="0">
                <a:ln>
                  <a:noFill/>
                </a:ln>
                <a:solidFill>
                  <a:schemeClr val="accent2"/>
                </a:solidFill>
                <a:effectLst>
                  <a:outerShdw blurRad="38100" dist="38100" dir="2700000" algn="tl">
                    <a:srgbClr val="000000">
                      <a:alpha val="43137"/>
                    </a:srgbClr>
                  </a:outerShdw>
                </a:effectLst>
                <a:uLnTx/>
                <a:uFillTx/>
                <a:latin typeface="+mn-lt"/>
                <a:ea typeface="+mn-ea"/>
                <a:cs typeface="+mn-cs"/>
              </a:rPr>
              <a:t>皇帝好恶决定</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社会对艺术的</a:t>
            </a:r>
            <a:r>
              <a:rPr kumimoji="0" lang="zh-CN" altLang="en-US"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评</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判</a:t>
            </a:r>
            <a:r>
              <a:rPr kumimoji="0" lang="en-US"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endParaRPr kumimoji="0" lang="en-US"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B</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．王羲之的艺术成就</a:t>
            </a:r>
            <a:r>
              <a:rPr kumimoji="0" lang="zh-CN" sz="2400" b="1" i="0" u="none" strike="noStrike" kern="0" cap="none" spc="0" normalizeH="0" baseline="0" noProof="0" smtClean="0">
                <a:ln>
                  <a:noFill/>
                </a:ln>
                <a:solidFill>
                  <a:schemeClr val="accent2"/>
                </a:solidFill>
                <a:effectLst>
                  <a:outerShdw blurRad="38100" dist="38100" dir="2700000" algn="tl">
                    <a:srgbClr val="000000">
                      <a:alpha val="43137"/>
                    </a:srgbClr>
                  </a:outerShdw>
                </a:effectLst>
                <a:uLnTx/>
                <a:uFillTx/>
                <a:latin typeface="+mn-lt"/>
                <a:ea typeface="+mn-ea"/>
                <a:cs typeface="+mn-cs"/>
              </a:rPr>
              <a:t>不可超越</a:t>
            </a:r>
            <a:endParaRPr kumimoji="0" lang="zh-CN" sz="2400" b="1" i="0" u="none" strike="noStrike" kern="0" cap="none" spc="0" normalizeH="0" baseline="0" noProof="0" smtClean="0">
              <a:ln>
                <a:noFill/>
              </a:ln>
              <a:solidFill>
                <a:schemeClr val="accent2"/>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C</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sz="2400" b="1" i="0" u="none" strike="noStrike" kern="0" cap="none" spc="0" normalizeH="0" baseline="0" noProof="0" smtClean="0">
                <a:ln>
                  <a:noFill/>
                </a:ln>
                <a:solidFill>
                  <a:schemeClr val="accent2"/>
                </a:solidFill>
                <a:effectLst>
                  <a:outerShdw blurRad="38100" dist="38100" dir="2700000" algn="tl">
                    <a:srgbClr val="000000">
                      <a:alpha val="43137"/>
                    </a:srgbClr>
                  </a:outerShdw>
                </a:effectLst>
                <a:uLnTx/>
                <a:uFillTx/>
                <a:latin typeface="+mn-lt"/>
                <a:ea typeface="+mn-ea"/>
                <a:cs typeface="+mn-cs"/>
              </a:rPr>
              <a:t>艺术水平</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与</a:t>
            </a:r>
            <a:r>
              <a:rPr kumimoji="0" lang="zh-CN" sz="2400" b="1" i="0" u="none" strike="noStrike" kern="0" cap="none" spc="0" normalizeH="0" baseline="0" noProof="0" smtClean="0">
                <a:ln>
                  <a:noFill/>
                </a:ln>
                <a:solidFill>
                  <a:schemeClr val="accent2"/>
                </a:solidFill>
                <a:effectLst>
                  <a:outerShdw blurRad="38100" dist="38100" dir="2700000" algn="tl">
                    <a:srgbClr val="000000">
                      <a:alpha val="43137"/>
                    </a:srgbClr>
                  </a:outerShdw>
                </a:effectLst>
                <a:uLnTx/>
                <a:uFillTx/>
                <a:latin typeface="+mn-lt"/>
                <a:ea typeface="+mn-ea"/>
                <a:cs typeface="+mn-cs"/>
              </a:rPr>
              <a:t>时代选择</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的共同作用</a:t>
            </a:r>
            <a:r>
              <a:rPr kumimoji="0" lang="en-US"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endParaRPr kumimoji="0" lang="en-US"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D</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sz="2400" b="1" i="0" u="none" strike="noStrike" kern="0" cap="none" spc="0" normalizeH="0" baseline="0" noProof="0" smtClean="0">
                <a:ln>
                  <a:noFill/>
                </a:ln>
                <a:solidFill>
                  <a:schemeClr val="accent2"/>
                </a:solidFill>
                <a:effectLst>
                  <a:outerShdw blurRad="38100" dist="38100" dir="2700000" algn="tl">
                    <a:srgbClr val="000000">
                      <a:alpha val="43137"/>
                    </a:srgbClr>
                  </a:outerShdw>
                </a:effectLst>
                <a:uLnTx/>
                <a:uFillTx/>
                <a:latin typeface="+mn-lt"/>
                <a:ea typeface="+mn-ea"/>
                <a:cs typeface="+mn-cs"/>
              </a:rPr>
              <a:t>朝代更替</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影响艺术评判标准</a:t>
            </a:r>
            <a:endPar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解析</a:t>
            </a:r>
            <a:r>
              <a:rPr kumimoji="0" lang="zh-CN" alt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en-US" alt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smtClean="0">
                <a:ln>
                  <a:noFill/>
                </a:ln>
                <a:solidFill>
                  <a:srgbClr val="FF0000"/>
                </a:solidFill>
                <a:effectLst>
                  <a:outerShdw blurRad="38100" dist="38100" dir="2700000" algn="tl">
                    <a:srgbClr val="000000">
                      <a:alpha val="43137"/>
                    </a:srgbClr>
                  </a:outerShdw>
                </a:effectLst>
                <a:uLnTx/>
                <a:uFillTx/>
                <a:latin typeface="+mn-lt"/>
                <a:ea typeface="+mn-ea"/>
                <a:cs typeface="+mn-cs"/>
              </a:rPr>
              <a:t>C</a:t>
            </a:r>
            <a:r>
              <a:rPr kumimoji="0" lang="zh-CN" sz="2400" b="1" i="0" u="none" strike="noStrike" kern="0" cap="none" spc="0" normalizeH="0" baseline="0" noProof="0" smtClean="0">
                <a:ln>
                  <a:noFill/>
                </a:ln>
                <a:solidFill>
                  <a:srgbClr val="FF0000"/>
                </a:solidFill>
                <a:effectLst>
                  <a:outerShdw blurRad="38100" dist="38100" dir="2700000" algn="tl">
                    <a:srgbClr val="000000">
                      <a:alpha val="43137"/>
                    </a:srgbClr>
                  </a:outerShdw>
                </a:effectLst>
                <a:uLnTx/>
                <a:uFillTx/>
                <a:latin typeface="+mn-lt"/>
                <a:ea typeface="+mn-ea"/>
                <a:cs typeface="+mn-cs"/>
              </a:rPr>
              <a:t>项正确</a:t>
            </a:r>
            <a:r>
              <a:rPr kumimoji="0" lang="en-US" altLang="zh-CN" sz="2400" b="1" i="0" u="none" strike="noStrike" kern="0" cap="none" spc="0" normalizeH="0" baseline="0" noProof="0" smtClean="0">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王羲之书法</a:t>
            </a:r>
            <a:r>
              <a:rPr kumimoji="0" lang="zh-CN" altLang="en-US"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特点“飘若白云矫若惊龙” </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充满阳刚之气，和唐朝前期政治统一疆域辽阔的豪放特征一致。</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南朝</a:t>
            </a:r>
            <a:r>
              <a:rPr kumimoji="0" lang="zh-CN" altLang="en-US"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后期腐朽，书法柔弱无骨。</a:t>
            </a:r>
            <a:endParaRPr kumimoji="0" lang="en-US" alt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smtClean="0">
                <a:ln>
                  <a:noFill/>
                </a:ln>
                <a:solidFill>
                  <a:schemeClr val="accent2"/>
                </a:solidFill>
                <a:effectLst>
                  <a:outerShdw blurRad="38100" dist="38100" dir="2700000" algn="tl">
                    <a:srgbClr val="000000">
                      <a:alpha val="43137"/>
                    </a:srgbClr>
                  </a:outerShdw>
                </a:effectLst>
                <a:uLnTx/>
                <a:uFillTx/>
                <a:latin typeface="+mn-lt"/>
                <a:ea typeface="+mn-ea"/>
                <a:cs typeface="+mn-cs"/>
              </a:rPr>
              <a:t>A</a:t>
            </a:r>
            <a:r>
              <a:rPr kumimoji="0" lang="zh-CN" altLang="en-US" sz="2400" b="1" i="0" u="none" strike="noStrike" kern="0" cap="none" spc="0" normalizeH="0" baseline="0" noProof="0" smtClean="0">
                <a:ln>
                  <a:noFill/>
                </a:ln>
                <a:solidFill>
                  <a:schemeClr val="accent2"/>
                </a:solidFill>
                <a:effectLst>
                  <a:outerShdw blurRad="38100" dist="38100" dir="2700000" algn="tl">
                    <a:srgbClr val="000000">
                      <a:alpha val="43137"/>
                    </a:srgbClr>
                  </a:outerShdw>
                </a:effectLst>
                <a:uLnTx/>
                <a:uFillTx/>
                <a:latin typeface="+mn-lt"/>
                <a:ea typeface="+mn-ea"/>
                <a:cs typeface="+mn-cs"/>
              </a:rPr>
              <a:t>错</a:t>
            </a:r>
            <a:r>
              <a:rPr kumimoji="0" lang="en-US" altLang="zh-CN" sz="2400" b="1" i="0" u="none" strike="noStrike" kern="0" cap="none" spc="0" normalizeH="0" baseline="0" noProof="0" smtClean="0">
                <a:ln>
                  <a:noFill/>
                </a:ln>
                <a:solidFill>
                  <a:schemeClr val="accent2"/>
                </a:solidFill>
                <a:effectLst>
                  <a:outerShdw blurRad="38100" dist="38100" dir="2700000" algn="tl">
                    <a:srgbClr val="000000">
                      <a:alpha val="43137"/>
                    </a:srgbClr>
                  </a:outerShdw>
                </a:effectLst>
                <a:uLnTx/>
                <a:uFillTx/>
                <a:latin typeface="+mn-lt"/>
                <a:ea typeface="+mn-ea"/>
                <a:cs typeface="+mn-cs"/>
              </a:rPr>
              <a:t>.</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不全面</a:t>
            </a:r>
            <a:r>
              <a:rPr kumimoji="0" lang="en-US" alt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没有</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反映社会对王羲之书法成就的认可</a:t>
            </a:r>
            <a:r>
              <a:rPr kumimoji="0" lang="zh-CN" altLang="en-US"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en-US" alt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smtClean="0">
                <a:ln>
                  <a:noFill/>
                </a:ln>
                <a:solidFill>
                  <a:schemeClr val="accent2"/>
                </a:solidFill>
                <a:effectLst>
                  <a:outerShdw blurRad="38100" dist="38100" dir="2700000" algn="tl">
                    <a:srgbClr val="000000">
                      <a:alpha val="43137"/>
                    </a:srgbClr>
                  </a:outerShdw>
                </a:effectLst>
                <a:uLnTx/>
                <a:uFillTx/>
                <a:latin typeface="+mn-lt"/>
                <a:ea typeface="+mn-ea"/>
                <a:cs typeface="+mn-cs"/>
              </a:rPr>
              <a:t>B</a:t>
            </a:r>
            <a:r>
              <a:rPr kumimoji="0" lang="zh-CN" sz="2400" b="1" i="0" u="none" strike="noStrike" kern="0" cap="none" spc="0" normalizeH="0" baseline="0" noProof="0" smtClean="0">
                <a:ln>
                  <a:noFill/>
                </a:ln>
                <a:solidFill>
                  <a:schemeClr val="accent2"/>
                </a:solidFill>
                <a:effectLst>
                  <a:outerShdw blurRad="38100" dist="38100" dir="2700000" algn="tl">
                    <a:srgbClr val="000000">
                      <a:alpha val="43137"/>
                    </a:srgbClr>
                  </a:outerShdw>
                </a:effectLst>
                <a:uLnTx/>
                <a:uFillTx/>
                <a:latin typeface="+mn-lt"/>
                <a:ea typeface="+mn-ea"/>
                <a:cs typeface="+mn-cs"/>
              </a:rPr>
              <a:t>错</a:t>
            </a:r>
            <a:r>
              <a:rPr kumimoji="0" lang="en-US" alt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表述</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绝对</a:t>
            </a:r>
            <a:r>
              <a:rPr kumimoji="0" lang="zh-CN" altLang="en-US"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化。</a:t>
            </a:r>
            <a:endParaRPr kumimoji="0" lang="en-US" alt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smtClean="0">
                <a:ln>
                  <a:noFill/>
                </a:ln>
                <a:solidFill>
                  <a:schemeClr val="accent2"/>
                </a:solidFill>
                <a:effectLst>
                  <a:outerShdw blurRad="38100" dist="38100" dir="2700000" algn="tl">
                    <a:srgbClr val="000000">
                      <a:alpha val="43137"/>
                    </a:srgbClr>
                  </a:outerShdw>
                </a:effectLst>
                <a:uLnTx/>
                <a:uFillTx/>
                <a:latin typeface="+mn-lt"/>
                <a:ea typeface="+mn-ea"/>
                <a:cs typeface="+mn-cs"/>
              </a:rPr>
              <a:t>D</a:t>
            </a:r>
            <a:r>
              <a:rPr kumimoji="0" lang="zh-CN" sz="2400" b="1" i="0" u="none" strike="noStrike" kern="0" cap="none" spc="0" normalizeH="0" baseline="0" noProof="0" smtClean="0">
                <a:ln>
                  <a:noFill/>
                </a:ln>
                <a:solidFill>
                  <a:schemeClr val="accent2"/>
                </a:solidFill>
                <a:effectLst>
                  <a:outerShdw blurRad="38100" dist="38100" dir="2700000" algn="tl">
                    <a:srgbClr val="000000">
                      <a:alpha val="43137"/>
                    </a:srgbClr>
                  </a:outerShdw>
                </a:effectLst>
                <a:uLnTx/>
                <a:uFillTx/>
                <a:latin typeface="+mn-lt"/>
                <a:ea typeface="+mn-ea"/>
                <a:cs typeface="+mn-cs"/>
              </a:rPr>
              <a:t>错</a:t>
            </a:r>
            <a:r>
              <a:rPr kumimoji="0" lang="en-US" altLang="zh-CN" sz="2400" b="1" i="0" u="none" strike="noStrike" kern="0" cap="none" spc="0" normalizeH="0" baseline="0" noProof="0" smtClean="0">
                <a:ln>
                  <a:noFill/>
                </a:ln>
                <a:solidFill>
                  <a:schemeClr val="accent2"/>
                </a:solidFill>
                <a:effectLst>
                  <a:outerShdw blurRad="38100" dist="38100" dir="2700000" algn="tl">
                    <a:srgbClr val="000000">
                      <a:alpha val="43137"/>
                    </a:srgbClr>
                  </a:outerShdw>
                </a:effectLst>
                <a:uLnTx/>
                <a:uFillTx/>
                <a:latin typeface="+mn-lt"/>
                <a:ea typeface="+mn-ea"/>
                <a:cs typeface="+mn-cs"/>
              </a:rPr>
              <a:t>.</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艺术评判的标准</a:t>
            </a:r>
            <a:r>
              <a:rPr kumimoji="0" lang="zh-CN" altLang="en-US"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是</a:t>
            </a:r>
            <a:r>
              <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时代需求。</a:t>
            </a:r>
            <a:endParaRPr kumimoji="0" lang="zh-CN"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charRg st="0" end="109"/>
                                            </p:txEl>
                                          </p:spTgt>
                                        </p:tgtEl>
                                        <p:attrNameLst>
                                          <p:attrName>style.visibility</p:attrName>
                                        </p:attrNameLst>
                                      </p:cBhvr>
                                      <p:to>
                                        <p:strVal val="visible"/>
                                      </p:to>
                                    </p:set>
                                    <p:animEffect transition="in" filter="fade">
                                      <p:cBhvr>
                                        <p:cTn id="7" dur="2000"/>
                                        <p:tgtEl>
                                          <p:spTgt spid="3">
                                            <p:txEl>
                                              <p:charRg st="0" end="109"/>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charRg st="109" end="131"/>
                                            </p:txEl>
                                          </p:spTgt>
                                        </p:tgtEl>
                                        <p:attrNameLst>
                                          <p:attrName>style.visibility</p:attrName>
                                        </p:attrNameLst>
                                      </p:cBhvr>
                                      <p:to>
                                        <p:strVal val="visible"/>
                                      </p:to>
                                    </p:set>
                                    <p:animEffect transition="in" filter="fade">
                                      <p:cBhvr>
                                        <p:cTn id="12" dur="2000"/>
                                        <p:tgtEl>
                                          <p:spTgt spid="3">
                                            <p:txEl>
                                              <p:charRg st="109" end="13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charRg st="131" end="146"/>
                                            </p:txEl>
                                          </p:spTgt>
                                        </p:tgtEl>
                                        <p:attrNameLst>
                                          <p:attrName>style.visibility</p:attrName>
                                        </p:attrNameLst>
                                      </p:cBhvr>
                                      <p:to>
                                        <p:strVal val="visible"/>
                                      </p:to>
                                    </p:set>
                                    <p:animEffect transition="in" filter="fade">
                                      <p:cBhvr>
                                        <p:cTn id="17" dur="2000"/>
                                        <p:tgtEl>
                                          <p:spTgt spid="3">
                                            <p:txEl>
                                              <p:charRg st="131" end="14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charRg st="146" end="168"/>
                                            </p:txEl>
                                          </p:spTgt>
                                        </p:tgtEl>
                                        <p:attrNameLst>
                                          <p:attrName>style.visibility</p:attrName>
                                        </p:attrNameLst>
                                      </p:cBhvr>
                                      <p:to>
                                        <p:strVal val="visible"/>
                                      </p:to>
                                    </p:set>
                                    <p:animEffect transition="in" filter="fade">
                                      <p:cBhvr>
                                        <p:cTn id="22" dur="2000"/>
                                        <p:tgtEl>
                                          <p:spTgt spid="3">
                                            <p:txEl>
                                              <p:charRg st="146" end="16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charRg st="168" end="183"/>
                                            </p:txEl>
                                          </p:spTgt>
                                        </p:tgtEl>
                                        <p:attrNameLst>
                                          <p:attrName>style.visibility</p:attrName>
                                        </p:attrNameLst>
                                      </p:cBhvr>
                                      <p:to>
                                        <p:strVal val="visible"/>
                                      </p:to>
                                    </p:set>
                                    <p:animEffect transition="in" filter="fade">
                                      <p:cBhvr>
                                        <p:cTn id="27" dur="2000"/>
                                        <p:tgtEl>
                                          <p:spTgt spid="3">
                                            <p:txEl>
                                              <p:charRg st="168" end="18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charRg st="183" end="188"/>
                                            </p:txEl>
                                          </p:spTgt>
                                        </p:tgtEl>
                                        <p:attrNameLst>
                                          <p:attrName>style.visibility</p:attrName>
                                        </p:attrNameLst>
                                      </p:cBhvr>
                                      <p:to>
                                        <p:strVal val="visible"/>
                                      </p:to>
                                    </p:set>
                                    <p:animEffect transition="in" filter="fade">
                                      <p:cBhvr>
                                        <p:cTn id="32" dur="2000"/>
                                        <p:tgtEl>
                                          <p:spTgt spid="3">
                                            <p:txEl>
                                              <p:charRg st="183" end="18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charRg st="188" end="255"/>
                                            </p:txEl>
                                          </p:spTgt>
                                        </p:tgtEl>
                                        <p:attrNameLst>
                                          <p:attrName>style.visibility</p:attrName>
                                        </p:attrNameLst>
                                      </p:cBhvr>
                                      <p:to>
                                        <p:strVal val="visible"/>
                                      </p:to>
                                    </p:set>
                                    <p:animEffect transition="in" filter="fade">
                                      <p:cBhvr>
                                        <p:cTn id="37" dur="2000"/>
                                        <p:tgtEl>
                                          <p:spTgt spid="3">
                                            <p:txEl>
                                              <p:charRg st="188" end="25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charRg st="255" end="281"/>
                                            </p:txEl>
                                          </p:spTgt>
                                        </p:tgtEl>
                                        <p:attrNameLst>
                                          <p:attrName>style.visibility</p:attrName>
                                        </p:attrNameLst>
                                      </p:cBhvr>
                                      <p:to>
                                        <p:strVal val="visible"/>
                                      </p:to>
                                    </p:set>
                                    <p:animEffect transition="in" filter="fade">
                                      <p:cBhvr>
                                        <p:cTn id="42" dur="2000"/>
                                        <p:tgtEl>
                                          <p:spTgt spid="3">
                                            <p:txEl>
                                              <p:charRg st="255" end="28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charRg st="281" end="291"/>
                                            </p:txEl>
                                          </p:spTgt>
                                        </p:tgtEl>
                                        <p:attrNameLst>
                                          <p:attrName>style.visibility</p:attrName>
                                        </p:attrNameLst>
                                      </p:cBhvr>
                                      <p:to>
                                        <p:strVal val="visible"/>
                                      </p:to>
                                    </p:set>
                                    <p:animEffect transition="in" filter="fade">
                                      <p:cBhvr>
                                        <p:cTn id="47" dur="2000"/>
                                        <p:tgtEl>
                                          <p:spTgt spid="3">
                                            <p:txEl>
                                              <p:charRg st="281" end="29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charRg st="291" end="308"/>
                                            </p:txEl>
                                          </p:spTgt>
                                        </p:tgtEl>
                                        <p:attrNameLst>
                                          <p:attrName>style.visibility</p:attrName>
                                        </p:attrNameLst>
                                      </p:cBhvr>
                                      <p:to>
                                        <p:strVal val="visible"/>
                                      </p:to>
                                    </p:set>
                                    <p:animEffect transition="in" filter="fade">
                                      <p:cBhvr>
                                        <p:cTn id="52" dur="2000"/>
                                        <p:tgtEl>
                                          <p:spTgt spid="3">
                                            <p:txEl>
                                              <p:charRg st="291" end="30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normAutofit/>
          </a:body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600" b="1" i="0" u="none" strike="noStrike" kern="0" cap="none" spc="0" normalizeH="0" baseline="0" noProof="1" smtClean="0">
                <a:ln>
                  <a:noFill/>
                </a:ln>
                <a:solidFill>
                  <a:srgbClr val="FF0000"/>
                </a:solidFill>
                <a:effectLst>
                  <a:outerShdw blurRad="38100" dist="38100" dir="2700000" algn="tl">
                    <a:srgbClr val="000000">
                      <a:alpha val="43137"/>
                    </a:srgbClr>
                  </a:outerShdw>
                </a:effectLst>
                <a:uLnTx/>
                <a:uFillTx/>
                <a:latin typeface="+mn-lt"/>
                <a:ea typeface="+mn-ea"/>
                <a:cs typeface="+mn-cs"/>
              </a:rPr>
              <a:t>2017</a:t>
            </a:r>
            <a:r>
              <a:rPr kumimoji="0" lang="zh-CN" altLang="en-US" sz="3600" b="1" i="0" u="none" strike="noStrike" kern="0" cap="none" spc="0" normalizeH="0" baseline="0" noProof="1" smtClean="0">
                <a:ln>
                  <a:noFill/>
                </a:ln>
                <a:solidFill>
                  <a:srgbClr val="FF0000"/>
                </a:solidFill>
                <a:effectLst>
                  <a:outerShdw blurRad="38100" dist="38100" dir="2700000" algn="tl">
                    <a:srgbClr val="000000">
                      <a:alpha val="43137"/>
                    </a:srgbClr>
                  </a:outerShdw>
                </a:effectLst>
                <a:uLnTx/>
                <a:uFillTx/>
                <a:latin typeface="+mn-lt"/>
                <a:ea typeface="+mn-ea"/>
                <a:cs typeface="+mn-cs"/>
              </a:rPr>
              <a:t>丙卷</a:t>
            </a:r>
            <a:endParaRPr kumimoji="0" lang="zh-CN" altLang="en-US" sz="3600" b="1" i="0" u="none" strike="noStrike" kern="0" cap="none" spc="0" normalizeH="0" baseline="0" noProof="1"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6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mn-lt"/>
                <a:ea typeface="+mn-ea"/>
                <a:cs typeface="+mn-cs"/>
              </a:rPr>
              <a:t>33</a:t>
            </a:r>
            <a:r>
              <a:rPr kumimoji="0" lang="zh-CN" altLang="en-US"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．雨果在小说</a:t>
            </a:r>
            <a:r>
              <a:rPr kumimoji="0" lang="en-US" altLang="zh-CN"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九三年</a:t>
            </a:r>
            <a:r>
              <a:rPr kumimoji="0" lang="en-US" altLang="zh-CN"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中描述</a:t>
            </a:r>
            <a:r>
              <a:rPr kumimoji="0" lang="en-US" altLang="zh-CN"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1793</a:t>
            </a:r>
            <a:r>
              <a:rPr kumimoji="0" lang="zh-CN" altLang="en-US"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年法国唯一的最高权力机关国民公会，“既是正式选举会议又是十字街头，既是权威机关又是平民大众，”。这里的国民公会所体现的政治理念是</a:t>
            </a:r>
            <a:endParaRPr kumimoji="0" lang="zh-CN" altLang="en-US"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A</a:t>
            </a:r>
            <a:r>
              <a:rPr kumimoji="0" lang="zh-CN" altLang="en-US"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．三权分立                         </a:t>
            </a:r>
            <a:endParaRPr kumimoji="0" lang="zh-CN" altLang="en-US"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B</a:t>
            </a:r>
            <a:r>
              <a:rPr kumimoji="0" lang="zh-CN" altLang="en-US"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．君主立宪       </a:t>
            </a:r>
            <a:endParaRPr kumimoji="0" lang="zh-CN" altLang="en-US"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C</a:t>
            </a:r>
            <a:r>
              <a:rPr kumimoji="0" lang="zh-CN" altLang="en-US"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．人民主权                         </a:t>
            </a:r>
            <a:endParaRPr kumimoji="0" lang="zh-CN" altLang="en-US"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D</a:t>
            </a:r>
            <a:r>
              <a:rPr kumimoji="0" lang="zh-CN" altLang="en-US"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．法律至上</a:t>
            </a:r>
            <a:endParaRPr kumimoji="0" lang="zh-CN" altLang="en-US"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36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1" nodeType="clickEffect">
                                  <p:stCondLst>
                                    <p:cond delay="0"/>
                                  </p:stCondLst>
                                  <p:childTnLst>
                                    <p:set>
                                      <p:cBhvr>
                                        <p:cTn id="13" dur="1" fill="hold">
                                          <p:stCondLst>
                                            <p:cond delay="0"/>
                                          </p:stCondLst>
                                        </p:cTn>
                                        <p:tgtEl>
                                          <p:spTgt spid="3">
                                            <p:txEl>
                                              <p:charRg st="0" end="7"/>
                                            </p:txEl>
                                          </p:spTgt>
                                        </p:tgtEl>
                                        <p:attrNameLst>
                                          <p:attrName>style.visibility</p:attrName>
                                        </p:attrNameLst>
                                      </p:cBhvr>
                                      <p:to>
                                        <p:strVal val="visible"/>
                                      </p:to>
                                    </p:set>
                                    <p:animEffect transition="in" filter="fade">
                                      <p:cBhvr>
                                        <p:cTn id="14" dur="1000"/>
                                        <p:tgtEl>
                                          <p:spTgt spid="3">
                                            <p:txEl>
                                              <p:charRg st="0" end="7"/>
                                            </p:txEl>
                                          </p:spTgt>
                                        </p:tgtEl>
                                      </p:cBhvr>
                                    </p:animEffect>
                                    <p:anim calcmode="lin" valueType="num">
                                      <p:cBhvr>
                                        <p:cTn id="15" dur="1000" fill="hold"/>
                                        <p:tgtEl>
                                          <p:spTgt spid="3">
                                            <p:txEl>
                                              <p:charRg st="0" end="7"/>
                                            </p:txEl>
                                          </p:spTgt>
                                        </p:tgtEl>
                                        <p:attrNameLst>
                                          <p:attrName>ppt_x</p:attrName>
                                        </p:attrNameLst>
                                      </p:cBhvr>
                                      <p:tavLst>
                                        <p:tav tm="0">
                                          <p:val>
                                            <p:strVal val="#ppt_x"/>
                                          </p:val>
                                        </p:tav>
                                        <p:tav tm="100000">
                                          <p:val>
                                            <p:strVal val="#ppt_x"/>
                                          </p:val>
                                        </p:tav>
                                      </p:tavLst>
                                    </p:anim>
                                    <p:anim calcmode="lin" valueType="num">
                                      <p:cBhvr>
                                        <p:cTn id="16" dur="1000" fill="hold"/>
                                        <p:tgtEl>
                                          <p:spTgt spid="3">
                                            <p:txEl>
                                              <p:charRg st="0" end="7"/>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1" nodeType="clickEffect">
                                  <p:stCondLst>
                                    <p:cond delay="0"/>
                                  </p:stCondLst>
                                  <p:childTnLst>
                                    <p:set>
                                      <p:cBhvr>
                                        <p:cTn id="20" dur="1" fill="hold">
                                          <p:stCondLst>
                                            <p:cond delay="0"/>
                                          </p:stCondLst>
                                        </p:cTn>
                                        <p:tgtEl>
                                          <p:spTgt spid="3">
                                            <p:txEl>
                                              <p:charRg st="0" end="7"/>
                                            </p:txEl>
                                          </p:spTgt>
                                        </p:tgtEl>
                                        <p:attrNameLst>
                                          <p:attrName>style.visibility</p:attrName>
                                        </p:attrNameLst>
                                      </p:cBhvr>
                                      <p:to>
                                        <p:strVal val="visible"/>
                                      </p:to>
                                    </p:set>
                                    <p:animEffect transition="in" filter="fade">
                                      <p:cBhvr>
                                        <p:cTn id="21" dur="1000"/>
                                        <p:tgtEl>
                                          <p:spTgt spid="3">
                                            <p:txEl>
                                              <p:charRg st="0" end="7"/>
                                            </p:txEl>
                                          </p:spTgt>
                                        </p:tgtEl>
                                      </p:cBhvr>
                                    </p:animEffect>
                                    <p:anim calcmode="lin" valueType="num">
                                      <p:cBhvr>
                                        <p:cTn id="22" dur="1000" fill="hold"/>
                                        <p:tgtEl>
                                          <p:spTgt spid="3">
                                            <p:txEl>
                                              <p:charRg st="0"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charRg st="0"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1" nodeType="clickEffect">
                                  <p:stCondLst>
                                    <p:cond delay="0"/>
                                  </p:stCondLst>
                                  <p:childTnLst>
                                    <p:set>
                                      <p:cBhvr>
                                        <p:cTn id="27" dur="1" fill="hold">
                                          <p:stCondLst>
                                            <p:cond delay="0"/>
                                          </p:stCondLst>
                                        </p:cTn>
                                        <p:tgtEl>
                                          <p:spTgt spid="3">
                                            <p:txEl>
                                              <p:charRg st="0" end="7"/>
                                            </p:txEl>
                                          </p:spTgt>
                                        </p:tgtEl>
                                        <p:attrNameLst>
                                          <p:attrName>style.visibility</p:attrName>
                                        </p:attrNameLst>
                                      </p:cBhvr>
                                      <p:to>
                                        <p:strVal val="visible"/>
                                      </p:to>
                                    </p:set>
                                    <p:animEffect transition="in" filter="fade">
                                      <p:cBhvr>
                                        <p:cTn id="28" dur="1000"/>
                                        <p:tgtEl>
                                          <p:spTgt spid="3">
                                            <p:txEl>
                                              <p:charRg st="0" end="7"/>
                                            </p:txEl>
                                          </p:spTgt>
                                        </p:tgtEl>
                                      </p:cBhvr>
                                    </p:animEffect>
                                    <p:anim calcmode="lin" valueType="num">
                                      <p:cBhvr>
                                        <p:cTn id="29" dur="1000" fill="hold"/>
                                        <p:tgtEl>
                                          <p:spTgt spid="3">
                                            <p:txEl>
                                              <p:charRg st="0"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charRg st="0"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1" nodeType="clickEffect">
                                  <p:stCondLst>
                                    <p:cond delay="0"/>
                                  </p:stCondLst>
                                  <p:childTnLst>
                                    <p:set>
                                      <p:cBhvr>
                                        <p:cTn id="34" dur="1" fill="hold">
                                          <p:stCondLst>
                                            <p:cond delay="0"/>
                                          </p:stCondLst>
                                        </p:cTn>
                                        <p:tgtEl>
                                          <p:spTgt spid="3">
                                            <p:txEl>
                                              <p:charRg st="7" end="92"/>
                                            </p:txEl>
                                          </p:spTgt>
                                        </p:tgtEl>
                                        <p:attrNameLst>
                                          <p:attrName>style.visibility</p:attrName>
                                        </p:attrNameLst>
                                      </p:cBhvr>
                                      <p:to>
                                        <p:strVal val="visible"/>
                                      </p:to>
                                    </p:set>
                                    <p:animEffect transition="in" filter="fade">
                                      <p:cBhvr>
                                        <p:cTn id="35" dur="1000"/>
                                        <p:tgtEl>
                                          <p:spTgt spid="3">
                                            <p:txEl>
                                              <p:charRg st="7" end="92"/>
                                            </p:txEl>
                                          </p:spTgt>
                                        </p:tgtEl>
                                      </p:cBhvr>
                                    </p:animEffect>
                                    <p:anim calcmode="lin" valueType="num">
                                      <p:cBhvr>
                                        <p:cTn id="36" dur="1000" fill="hold"/>
                                        <p:tgtEl>
                                          <p:spTgt spid="3">
                                            <p:txEl>
                                              <p:charRg st="7" end="9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charRg st="7" end="9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1" nodeType="clickEffect">
                                  <p:stCondLst>
                                    <p:cond delay="0"/>
                                  </p:stCondLst>
                                  <p:childTnLst>
                                    <p:set>
                                      <p:cBhvr>
                                        <p:cTn id="41" dur="1" fill="hold">
                                          <p:stCondLst>
                                            <p:cond delay="0"/>
                                          </p:stCondLst>
                                        </p:cTn>
                                        <p:tgtEl>
                                          <p:spTgt spid="3">
                                            <p:txEl>
                                              <p:charRg st="92" end="124"/>
                                            </p:txEl>
                                          </p:spTgt>
                                        </p:tgtEl>
                                        <p:attrNameLst>
                                          <p:attrName>style.visibility</p:attrName>
                                        </p:attrNameLst>
                                      </p:cBhvr>
                                      <p:to>
                                        <p:strVal val="visible"/>
                                      </p:to>
                                    </p:set>
                                    <p:animEffect transition="in" filter="fade">
                                      <p:cBhvr>
                                        <p:cTn id="42" dur="1000"/>
                                        <p:tgtEl>
                                          <p:spTgt spid="3">
                                            <p:txEl>
                                              <p:charRg st="92" end="124"/>
                                            </p:txEl>
                                          </p:spTgt>
                                        </p:tgtEl>
                                      </p:cBhvr>
                                    </p:animEffect>
                                    <p:anim calcmode="lin" valueType="num">
                                      <p:cBhvr>
                                        <p:cTn id="43" dur="1000" fill="hold"/>
                                        <p:tgtEl>
                                          <p:spTgt spid="3">
                                            <p:txEl>
                                              <p:charRg st="92" end="12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charRg st="92" end="12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1" nodeType="clickEffect">
                                  <p:stCondLst>
                                    <p:cond delay="0"/>
                                  </p:stCondLst>
                                  <p:childTnLst>
                                    <p:set>
                                      <p:cBhvr>
                                        <p:cTn id="48" dur="1" fill="hold">
                                          <p:stCondLst>
                                            <p:cond delay="0"/>
                                          </p:stCondLst>
                                        </p:cTn>
                                        <p:tgtEl>
                                          <p:spTgt spid="3">
                                            <p:txEl>
                                              <p:charRg st="124" end="138"/>
                                            </p:txEl>
                                          </p:spTgt>
                                        </p:tgtEl>
                                        <p:attrNameLst>
                                          <p:attrName>style.visibility</p:attrName>
                                        </p:attrNameLst>
                                      </p:cBhvr>
                                      <p:to>
                                        <p:strVal val="visible"/>
                                      </p:to>
                                    </p:set>
                                    <p:animEffect transition="in" filter="fade">
                                      <p:cBhvr>
                                        <p:cTn id="49" dur="1000"/>
                                        <p:tgtEl>
                                          <p:spTgt spid="3">
                                            <p:txEl>
                                              <p:charRg st="124" end="138"/>
                                            </p:txEl>
                                          </p:spTgt>
                                        </p:tgtEl>
                                      </p:cBhvr>
                                    </p:animEffect>
                                    <p:anim calcmode="lin" valueType="num">
                                      <p:cBhvr>
                                        <p:cTn id="50" dur="1000" fill="hold"/>
                                        <p:tgtEl>
                                          <p:spTgt spid="3">
                                            <p:txEl>
                                              <p:charRg st="124" end="13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charRg st="124" end="13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1" nodeType="clickEffect">
                                  <p:stCondLst>
                                    <p:cond delay="0"/>
                                  </p:stCondLst>
                                  <p:childTnLst>
                                    <p:set>
                                      <p:cBhvr>
                                        <p:cTn id="55" dur="1" fill="hold">
                                          <p:stCondLst>
                                            <p:cond delay="0"/>
                                          </p:stCondLst>
                                        </p:cTn>
                                        <p:tgtEl>
                                          <p:spTgt spid="3">
                                            <p:txEl>
                                              <p:charRg st="138" end="170"/>
                                            </p:txEl>
                                          </p:spTgt>
                                        </p:tgtEl>
                                        <p:attrNameLst>
                                          <p:attrName>style.visibility</p:attrName>
                                        </p:attrNameLst>
                                      </p:cBhvr>
                                      <p:to>
                                        <p:strVal val="visible"/>
                                      </p:to>
                                    </p:set>
                                    <p:animEffect transition="in" filter="fade">
                                      <p:cBhvr>
                                        <p:cTn id="56" dur="1000"/>
                                        <p:tgtEl>
                                          <p:spTgt spid="3">
                                            <p:txEl>
                                              <p:charRg st="138" end="170"/>
                                            </p:txEl>
                                          </p:spTgt>
                                        </p:tgtEl>
                                      </p:cBhvr>
                                    </p:animEffect>
                                    <p:anim calcmode="lin" valueType="num">
                                      <p:cBhvr>
                                        <p:cTn id="57" dur="1000" fill="hold"/>
                                        <p:tgtEl>
                                          <p:spTgt spid="3">
                                            <p:txEl>
                                              <p:charRg st="138" end="17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charRg st="138" end="17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1" nodeType="clickEffect">
                                  <p:stCondLst>
                                    <p:cond delay="0"/>
                                  </p:stCondLst>
                                  <p:childTnLst>
                                    <p:set>
                                      <p:cBhvr>
                                        <p:cTn id="62" dur="1" fill="hold">
                                          <p:stCondLst>
                                            <p:cond delay="0"/>
                                          </p:stCondLst>
                                        </p:cTn>
                                        <p:tgtEl>
                                          <p:spTgt spid="3">
                                            <p:txEl>
                                              <p:charRg st="170" end="177"/>
                                            </p:txEl>
                                          </p:spTgt>
                                        </p:tgtEl>
                                        <p:attrNameLst>
                                          <p:attrName>style.visibility</p:attrName>
                                        </p:attrNameLst>
                                      </p:cBhvr>
                                      <p:to>
                                        <p:strVal val="visible"/>
                                      </p:to>
                                    </p:set>
                                    <p:animEffect transition="in" filter="fade">
                                      <p:cBhvr>
                                        <p:cTn id="63" dur="1000"/>
                                        <p:tgtEl>
                                          <p:spTgt spid="3">
                                            <p:txEl>
                                              <p:charRg st="170" end="177"/>
                                            </p:txEl>
                                          </p:spTgt>
                                        </p:tgtEl>
                                      </p:cBhvr>
                                    </p:animEffect>
                                    <p:anim calcmode="lin" valueType="num">
                                      <p:cBhvr>
                                        <p:cTn id="64" dur="1000" fill="hold"/>
                                        <p:tgtEl>
                                          <p:spTgt spid="3">
                                            <p:txEl>
                                              <p:charRg st="170" end="17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charRg st="170" end="17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build="p"/>
      <p:bldP spid="3" grpId="1" animBg="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4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★强化时空观念 </a:t>
            </a:r>
            <a:endParaRPr kumimoji="0" lang="zh-CN" sz="4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4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形成比较完整的时间系统</a:t>
            </a:r>
            <a:endParaRPr kumimoji="0" lang="en-US" altLang="zh-CN" sz="4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1" lang="zh-CN" altLang="en-US" sz="4400" b="1" i="0"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楷体_GB2312" charset="-122"/>
                <a:ea typeface="楷体_GB2312" charset="-122"/>
                <a:cs typeface="+mn-cs"/>
              </a:rPr>
              <a:t>（</a:t>
            </a:r>
            <a:r>
              <a:rPr kumimoji="1" lang="en-US" altLang="zh-CN" sz="4400" b="1" i="0"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楷体_GB2312" charset="-122"/>
                <a:ea typeface="楷体_GB2312" charset="-122"/>
                <a:cs typeface="+mn-cs"/>
              </a:rPr>
              <a:t>1</a:t>
            </a:r>
            <a:r>
              <a:rPr kumimoji="1" lang="zh-CN" altLang="en-US" sz="4400" b="1" i="0"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楷体_GB2312" charset="-122"/>
                <a:ea typeface="楷体_GB2312" charset="-122"/>
                <a:cs typeface="+mn-cs"/>
              </a:rPr>
              <a:t>）</a:t>
            </a:r>
            <a:r>
              <a:rPr kumimoji="1" lang="zh-CN" altLang="zh-CN" sz="4400" b="1" i="0"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楷体_GB2312" charset="-122"/>
                <a:ea typeface="楷体_GB2312" charset="-122"/>
                <a:cs typeface="+mn-cs"/>
              </a:rPr>
              <a:t>了解历史进程的时间顺序和分期方式，能够</a:t>
            </a:r>
            <a:r>
              <a:rPr kumimoji="1" lang="zh-CN" altLang="zh-CN" sz="44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楷体_GB2312" charset="-122"/>
                <a:ea typeface="楷体_GB2312" charset="-122"/>
                <a:cs typeface="+mn-cs"/>
              </a:rPr>
              <a:t>运用各种时间术语描述过去；</a:t>
            </a:r>
            <a:endParaRPr kumimoji="1" lang="zh-CN" altLang="zh-CN" sz="44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楷体_GB2312" charset="-122"/>
              <a:ea typeface="楷体_GB2312" charset="-122"/>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1" lang="zh-CN" altLang="zh-CN" sz="4400" b="1" i="0"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楷体_GB2312" charset="-122"/>
                <a:ea typeface="楷体_GB2312" charset="-122"/>
                <a:cs typeface="+mn-cs"/>
              </a:rPr>
              <a:t>（</a:t>
            </a:r>
            <a:r>
              <a:rPr kumimoji="1" lang="en-US" altLang="zh-CN" sz="4400" b="1" i="0"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楷体_GB2312" charset="-122"/>
                <a:ea typeface="楷体_GB2312" charset="-122"/>
                <a:cs typeface="+mn-cs"/>
              </a:rPr>
              <a:t>2</a:t>
            </a:r>
            <a:r>
              <a:rPr kumimoji="1" lang="zh-CN" altLang="zh-CN" sz="4400" b="1" i="0"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楷体_GB2312" charset="-122"/>
                <a:ea typeface="楷体_GB2312" charset="-122"/>
                <a:cs typeface="+mn-cs"/>
              </a:rPr>
              <a:t>）知道重要史事发生的地理状况，能够识别和运用历史地图；</a:t>
            </a:r>
            <a:endParaRPr kumimoji="1" lang="zh-CN" altLang="zh-CN" sz="4400" b="1" i="0"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楷体_GB2312" charset="-122"/>
              <a:ea typeface="楷体_GB2312" charset="-122"/>
              <a:cs typeface="+mn-cs"/>
            </a:endParaRPr>
          </a:p>
          <a:p>
            <a:pPr marL="342900" marR="0" lvl="0" indent="-342900" algn="l" defTabSz="914400" rtl="0" eaLnBrk="0" fontAlgn="base" latinLnBrk="1" hangingPunct="0">
              <a:lnSpc>
                <a:spcPct val="100000"/>
              </a:lnSpc>
              <a:spcBef>
                <a:spcPct val="20000"/>
              </a:spcBef>
              <a:spcAft>
                <a:spcPct val="0"/>
              </a:spcAft>
              <a:buClrTx/>
              <a:buSzTx/>
              <a:buFontTx/>
              <a:buChar char="•"/>
              <a:defRPr/>
            </a:pPr>
            <a:r>
              <a:rPr kumimoji="1" lang="zh-CN" altLang="zh-CN" sz="4400" b="1" i="0"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楷体_GB2312" charset="-122"/>
                <a:ea typeface="楷体_GB2312" charset="-122"/>
                <a:cs typeface="+mn-cs"/>
              </a:rPr>
              <a:t>（</a:t>
            </a:r>
            <a:r>
              <a:rPr kumimoji="1" lang="en-US" altLang="zh-CN" sz="4400" b="1" i="0"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楷体_GB2312" charset="-122"/>
                <a:ea typeface="楷体_GB2312" charset="-122"/>
                <a:cs typeface="+mn-cs"/>
              </a:rPr>
              <a:t>3</a:t>
            </a:r>
            <a:r>
              <a:rPr kumimoji="1" lang="zh-CN" altLang="zh-CN" sz="4400" b="1" i="0"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楷体_GB2312" charset="-122"/>
                <a:ea typeface="楷体_GB2312" charset="-122"/>
                <a:cs typeface="+mn-cs"/>
              </a:rPr>
              <a:t>）能够将史事置于历史的时空条件下进行考察和评述。</a:t>
            </a:r>
            <a:r>
              <a:rPr kumimoji="1" lang="zh-CN" altLang="en-US" sz="4400" b="1" i="0" u="none" strike="noStrike" kern="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楷体_GB2312" charset="-122"/>
                <a:ea typeface="楷体_GB2312" charset="-122"/>
                <a:cs typeface="+mn-cs"/>
              </a:rPr>
              <a:t> </a:t>
            </a:r>
            <a:endParaRPr kumimoji="1" lang="zh-CN" altLang="en-US" sz="4400" b="1" i="0" u="none" strike="noStrike" kern="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楷体_GB2312" charset="-122"/>
              <a:ea typeface="楷体_GB2312" charset="-122"/>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sz="4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4400" b="1" i="0"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normAutofit/>
          </a:body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200" b="1" i="0" u="none" strike="noStrike" kern="0" cap="none" spc="0" normalizeH="0" baseline="0" noProof="1" smtClean="0">
                <a:ln>
                  <a:noFill/>
                </a:ln>
                <a:solidFill>
                  <a:srgbClr val="FF0000"/>
                </a:solidFill>
                <a:effectLst>
                  <a:outerShdw blurRad="38100" dist="38100" dir="2700000" algn="tl">
                    <a:srgbClr val="000000">
                      <a:alpha val="43137"/>
                    </a:srgbClr>
                  </a:outerShdw>
                </a:effectLst>
                <a:uLnTx/>
                <a:uFillTx/>
                <a:latin typeface="+mn-lt"/>
                <a:ea typeface="+mn-ea"/>
                <a:cs typeface="+mn-cs"/>
              </a:rPr>
              <a:t>2017</a:t>
            </a:r>
            <a:r>
              <a:rPr kumimoji="0" lang="zh-CN" altLang="en-US" sz="3200" b="1" i="0" u="none" strike="noStrike" kern="0" cap="none" spc="0" normalizeH="0" baseline="0" noProof="1" smtClean="0">
                <a:ln>
                  <a:noFill/>
                </a:ln>
                <a:solidFill>
                  <a:srgbClr val="FF0000"/>
                </a:solidFill>
                <a:effectLst>
                  <a:outerShdw blurRad="38100" dist="38100" dir="2700000" algn="tl">
                    <a:srgbClr val="000000">
                      <a:alpha val="43137"/>
                    </a:srgbClr>
                  </a:outerShdw>
                </a:effectLst>
                <a:uLnTx/>
                <a:uFillTx/>
                <a:latin typeface="+mn-lt"/>
                <a:ea typeface="+mn-ea"/>
                <a:cs typeface="+mn-cs"/>
              </a:rPr>
              <a:t>丙卷</a:t>
            </a:r>
            <a:r>
              <a:rPr kumimoji="0" lang="en-US" altLang="zh-CN" sz="3200" b="1" i="0" u="none" strike="noStrike" kern="0" cap="none" spc="0" normalizeH="0" baseline="0" noProof="1" smtClean="0">
                <a:ln>
                  <a:noFill/>
                </a:ln>
                <a:solidFill>
                  <a:schemeClr val="dk1"/>
                </a:solidFill>
                <a:effectLst>
                  <a:outerShdw blurRad="38100" dist="38100" dir="2700000" algn="tl">
                    <a:srgbClr val="000000">
                      <a:alpha val="43137"/>
                    </a:srgbClr>
                  </a:outerShdw>
                </a:effectLst>
                <a:uLnTx/>
                <a:uFillTx/>
                <a:latin typeface="+mn-lt"/>
                <a:ea typeface="+mn-ea"/>
                <a:cs typeface="+mn-cs"/>
              </a:rPr>
              <a:t>33</a:t>
            </a:r>
            <a:r>
              <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．雨果在小说</a:t>
            </a:r>
            <a:r>
              <a:rPr kumimoji="0" lang="en-US" altLang="zh-CN"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九三年</a:t>
            </a:r>
            <a:r>
              <a:rPr kumimoji="0" lang="en-US" altLang="zh-CN"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中描述</a:t>
            </a:r>
            <a:r>
              <a:rPr kumimoji="0" lang="en-US" altLang="zh-CN"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1793</a:t>
            </a:r>
            <a:r>
              <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年法国</a:t>
            </a:r>
            <a:r>
              <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唯一的最高权力机关</a:t>
            </a:r>
            <a:r>
              <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国民公会</a:t>
            </a:r>
            <a:r>
              <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，“既是正式选举会议又是</a:t>
            </a:r>
            <a:r>
              <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十字街头</a:t>
            </a:r>
            <a:r>
              <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，既是权威机关又是平民大众，”。这里的国民公会所体现的政治理念是</a:t>
            </a:r>
            <a:endPar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A</a:t>
            </a:r>
            <a:r>
              <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．三权分立                         </a:t>
            </a:r>
            <a:r>
              <a:rPr kumimoji="0" lang="en-US" altLang="zh-CN"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B</a:t>
            </a:r>
            <a:r>
              <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．君主立宪       </a:t>
            </a:r>
            <a:endPar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C</a:t>
            </a:r>
            <a:r>
              <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．人民主权                         </a:t>
            </a:r>
            <a:r>
              <a:rPr kumimoji="0" lang="en-US" altLang="zh-CN"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D</a:t>
            </a:r>
            <a:r>
              <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．法律至上</a:t>
            </a:r>
            <a:endPar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分析</a:t>
            </a:r>
            <a:r>
              <a:rPr kumimoji="0" lang="en-US" altLang="zh-CN"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a:t>
            </a:r>
            <a:endParaRPr kumimoji="0" lang="en-US" altLang="zh-CN"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1793</a:t>
            </a:r>
            <a:r>
              <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年法国政治特征？</a:t>
            </a:r>
            <a:endPar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200" b="1" i="0" u="none" strike="noStrike" kern="0" cap="none" spc="0" normalizeH="0" baseline="0" noProof="1">
                <a:ln>
                  <a:noFill/>
                </a:ln>
                <a:solidFill>
                  <a:srgbClr val="7030A0"/>
                </a:solidFill>
                <a:effectLst>
                  <a:outerShdw blurRad="38100" dist="38100" dir="2700000" algn="tl">
                    <a:srgbClr val="000000">
                      <a:alpha val="43137"/>
                    </a:srgbClr>
                  </a:outerShdw>
                </a:effectLst>
                <a:uLnTx/>
                <a:uFillTx/>
                <a:latin typeface="+mn-lt"/>
                <a:ea typeface="+mn-ea"/>
                <a:cs typeface="+mn-cs"/>
              </a:rPr>
              <a:t>大革命高潮</a:t>
            </a:r>
            <a:r>
              <a:rPr kumimoji="0" lang="en-US" altLang="zh-CN" sz="3200" b="1" i="0" u="none" strike="noStrike" kern="0" cap="none" spc="0" normalizeH="0" baseline="0" noProof="1">
                <a:ln>
                  <a:noFill/>
                </a:ln>
                <a:solidFill>
                  <a:srgbClr val="7030A0"/>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rgbClr val="7030A0"/>
                </a:solidFill>
                <a:effectLst>
                  <a:outerShdw blurRad="38100" dist="38100" dir="2700000" algn="tl">
                    <a:srgbClr val="000000">
                      <a:alpha val="43137"/>
                    </a:srgbClr>
                  </a:outerShdw>
                </a:effectLst>
                <a:uLnTx/>
                <a:uFillTx/>
                <a:latin typeface="+mn-lt"/>
                <a:ea typeface="+mn-ea"/>
                <a:cs typeface="+mn-cs"/>
              </a:rPr>
              <a:t>处死国王  资产阶级民主派</a:t>
            </a:r>
            <a:endParaRPr kumimoji="0" lang="zh-CN" altLang="en-US" sz="3200" b="1" i="0" u="none" strike="noStrike" kern="0" cap="none" spc="0" normalizeH="0" baseline="0" noProof="1">
              <a:ln>
                <a:noFill/>
              </a:ln>
              <a:solidFill>
                <a:srgbClr val="7030A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国民公会</a:t>
            </a:r>
            <a:r>
              <a:rPr kumimoji="0" lang="en-US" altLang="zh-CN"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代议制</a:t>
            </a:r>
            <a:r>
              <a:rPr kumimoji="0" lang="en-US" altLang="zh-CN"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间接民主</a:t>
            </a:r>
            <a:endPar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十字街头</a:t>
            </a:r>
            <a:r>
              <a:rPr kumimoji="0" lang="en-US" altLang="zh-CN"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群众意志</a:t>
            </a:r>
            <a:r>
              <a:rPr kumimoji="0" lang="en-US" altLang="zh-CN"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rPr>
              <a:t>直接民主</a:t>
            </a:r>
            <a:endParaRPr kumimoji="0" lang="zh-CN" altLang="en-US" sz="3200" b="1" i="0" u="none" strike="noStrike" kern="0" cap="none" spc="0" normalizeH="0" baseline="0" noProof="1">
              <a:ln>
                <a:noFill/>
              </a:ln>
              <a:solidFill>
                <a:schemeClr val="dk1"/>
              </a:solidFill>
              <a:effectLst>
                <a:outerShdw blurRad="38100" dist="38100" dir="2700000" algn="tl">
                  <a:srgbClr val="000000">
                    <a:alpha val="43137"/>
                  </a:srgbClr>
                </a:outerShdw>
              </a:effectLst>
              <a:uLnTx/>
              <a:uFillTx/>
              <a:latin typeface="+mn-lt"/>
              <a:ea typeface="+mn-ea"/>
              <a:cs typeface="+mn-cs"/>
            </a:endParaRPr>
          </a:p>
        </p:txBody>
      </p:sp>
      <p:sp>
        <p:nvSpPr>
          <p:cNvPr id="2" name="右大括号 1"/>
          <p:cNvSpPr/>
          <p:nvPr/>
        </p:nvSpPr>
        <p:spPr>
          <a:xfrm>
            <a:off x="7034213" y="5648325"/>
            <a:ext cx="304800" cy="787400"/>
          </a:xfrm>
          <a:prstGeom prst="rightBrace">
            <a:avLst>
              <a:gd name="adj1" fmla="val 8333"/>
              <a:gd name="adj2" fmla="val 47219"/>
            </a:avLst>
          </a:prstGeom>
          <a:ln w="57150">
            <a:solidFill>
              <a:srgbClr val="7030A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框 3"/>
          <p:cNvSpPr txBox="1"/>
          <p:nvPr/>
        </p:nvSpPr>
        <p:spPr>
          <a:xfrm>
            <a:off x="7434263" y="5503863"/>
            <a:ext cx="1162050" cy="1076325"/>
          </a:xfrm>
          <a:prstGeom prst="rect">
            <a:avLst/>
          </a:prstGeom>
          <a:noFill/>
        </p:spPr>
        <p:txBody>
          <a:bodyPr>
            <a:spAutoFit/>
          </a:bodyPr>
          <a:lstStyle/>
          <a:p>
            <a:pPr marR="0" defTabSz="914400">
              <a:buClrTx/>
              <a:buSzTx/>
              <a:buFont typeface="Arial" panose="020B0604020202020204" pitchFamily="34" charset="0"/>
              <a:buNone/>
              <a:defRPr/>
            </a:pPr>
            <a:r>
              <a:rPr kumimoji="0" lang="zh-CN" altLang="en-US" sz="3200" b="1" kern="1200" cap="none" spc="0" normalizeH="0" baseline="0" noProof="1">
                <a:solidFill>
                  <a:srgbClr val="FF000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rPr>
              <a:t>人</a:t>
            </a:r>
            <a:r>
              <a:rPr kumimoji="0" lang="zh-CN" altLang="en-US" sz="3200" b="1" kern="1200" cap="none" spc="0" normalizeH="0" baseline="0" noProof="1">
                <a:solidFill>
                  <a:srgbClr val="FF000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sym typeface="+mn-ea"/>
              </a:rPr>
              <a:t>民</a:t>
            </a:r>
            <a:endParaRPr kumimoji="0" lang="zh-CN" altLang="en-US" sz="3200" b="1" kern="1200" cap="none" spc="0" normalizeH="0" baseline="0" noProof="1">
              <a:solidFill>
                <a:srgbClr val="FF000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sym typeface="+mn-ea"/>
            </a:endParaRPr>
          </a:p>
          <a:p>
            <a:pPr marR="0" defTabSz="914400">
              <a:buClrTx/>
              <a:buSzTx/>
              <a:buFont typeface="Arial" panose="020B0604020202020204" pitchFamily="34" charset="0"/>
              <a:buNone/>
              <a:defRPr/>
            </a:pPr>
            <a:r>
              <a:rPr kumimoji="0" lang="zh-CN" altLang="en-US" sz="3200" b="1" kern="1200" cap="none" spc="0" normalizeH="0" baseline="0" noProof="1">
                <a:solidFill>
                  <a:srgbClr val="FF000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rPr>
              <a:t>主权</a:t>
            </a:r>
            <a:endParaRPr kumimoji="0" lang="zh-CN" altLang="en-US" sz="3200" b="1" kern="1200" cap="none" spc="0" normalizeH="0" baseline="0" noProof="1">
              <a:solidFill>
                <a:srgbClr val="FF000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1" nodeType="clickEffect">
                                  <p:stCondLst>
                                    <p:cond delay="0"/>
                                  </p:stCondLst>
                                  <p:childTnLst>
                                    <p:set>
                                      <p:cBhvr>
                                        <p:cTn id="13" dur="1" fill="hold">
                                          <p:stCondLst>
                                            <p:cond delay="0"/>
                                          </p:stCondLst>
                                        </p:cTn>
                                        <p:tgtEl>
                                          <p:spTgt spid="3">
                                            <p:txEl>
                                              <p:charRg st="0" end="91"/>
                                            </p:txEl>
                                          </p:spTgt>
                                        </p:tgtEl>
                                        <p:attrNameLst>
                                          <p:attrName>style.visibility</p:attrName>
                                        </p:attrNameLst>
                                      </p:cBhvr>
                                      <p:to>
                                        <p:strVal val="visible"/>
                                      </p:to>
                                    </p:set>
                                    <p:animEffect transition="in" filter="fade">
                                      <p:cBhvr>
                                        <p:cTn id="14" dur="1000"/>
                                        <p:tgtEl>
                                          <p:spTgt spid="3">
                                            <p:txEl>
                                              <p:charRg st="0" end="91"/>
                                            </p:txEl>
                                          </p:spTgt>
                                        </p:tgtEl>
                                      </p:cBhvr>
                                    </p:animEffect>
                                    <p:anim calcmode="lin" valueType="num">
                                      <p:cBhvr>
                                        <p:cTn id="15" dur="1000" fill="hold"/>
                                        <p:tgtEl>
                                          <p:spTgt spid="3">
                                            <p:txEl>
                                              <p:charRg st="0" end="9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charRg st="0" end="9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1" nodeType="clickEffect">
                                  <p:stCondLst>
                                    <p:cond delay="0"/>
                                  </p:stCondLst>
                                  <p:childTnLst>
                                    <p:set>
                                      <p:cBhvr>
                                        <p:cTn id="20" dur="1" fill="hold">
                                          <p:stCondLst>
                                            <p:cond delay="0"/>
                                          </p:stCondLst>
                                        </p:cTn>
                                        <p:tgtEl>
                                          <p:spTgt spid="3">
                                            <p:txEl>
                                              <p:charRg st="0" end="91"/>
                                            </p:txEl>
                                          </p:spTgt>
                                        </p:tgtEl>
                                        <p:attrNameLst>
                                          <p:attrName>style.visibility</p:attrName>
                                        </p:attrNameLst>
                                      </p:cBhvr>
                                      <p:to>
                                        <p:strVal val="visible"/>
                                      </p:to>
                                    </p:set>
                                    <p:animEffect transition="in" filter="fade">
                                      <p:cBhvr>
                                        <p:cTn id="21" dur="1000"/>
                                        <p:tgtEl>
                                          <p:spTgt spid="3">
                                            <p:txEl>
                                              <p:charRg st="0" end="91"/>
                                            </p:txEl>
                                          </p:spTgt>
                                        </p:tgtEl>
                                      </p:cBhvr>
                                    </p:animEffect>
                                    <p:anim calcmode="lin" valueType="num">
                                      <p:cBhvr>
                                        <p:cTn id="22" dur="1000" fill="hold"/>
                                        <p:tgtEl>
                                          <p:spTgt spid="3">
                                            <p:txEl>
                                              <p:charRg st="0" end="9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charRg st="0" end="9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1" nodeType="clickEffect">
                                  <p:stCondLst>
                                    <p:cond delay="0"/>
                                  </p:stCondLst>
                                  <p:childTnLst>
                                    <p:set>
                                      <p:cBhvr>
                                        <p:cTn id="27" dur="1" fill="hold">
                                          <p:stCondLst>
                                            <p:cond delay="0"/>
                                          </p:stCondLst>
                                        </p:cTn>
                                        <p:tgtEl>
                                          <p:spTgt spid="3">
                                            <p:txEl>
                                              <p:charRg st="0" end="91"/>
                                            </p:txEl>
                                          </p:spTgt>
                                        </p:tgtEl>
                                        <p:attrNameLst>
                                          <p:attrName>style.visibility</p:attrName>
                                        </p:attrNameLst>
                                      </p:cBhvr>
                                      <p:to>
                                        <p:strVal val="visible"/>
                                      </p:to>
                                    </p:set>
                                    <p:animEffect transition="in" filter="fade">
                                      <p:cBhvr>
                                        <p:cTn id="28" dur="1000"/>
                                        <p:tgtEl>
                                          <p:spTgt spid="3">
                                            <p:txEl>
                                              <p:charRg st="0" end="91"/>
                                            </p:txEl>
                                          </p:spTgt>
                                        </p:tgtEl>
                                      </p:cBhvr>
                                    </p:animEffect>
                                    <p:anim calcmode="lin" valueType="num">
                                      <p:cBhvr>
                                        <p:cTn id="29" dur="1000" fill="hold"/>
                                        <p:tgtEl>
                                          <p:spTgt spid="3">
                                            <p:txEl>
                                              <p:charRg st="0" end="9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charRg st="0" end="9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1" nodeType="clickEffect">
                                  <p:stCondLst>
                                    <p:cond delay="0"/>
                                  </p:stCondLst>
                                  <p:childTnLst>
                                    <p:set>
                                      <p:cBhvr>
                                        <p:cTn id="34" dur="1" fill="hold">
                                          <p:stCondLst>
                                            <p:cond delay="0"/>
                                          </p:stCondLst>
                                        </p:cTn>
                                        <p:tgtEl>
                                          <p:spTgt spid="3">
                                            <p:txEl>
                                              <p:charRg st="0" end="91"/>
                                            </p:txEl>
                                          </p:spTgt>
                                        </p:tgtEl>
                                        <p:attrNameLst>
                                          <p:attrName>style.visibility</p:attrName>
                                        </p:attrNameLst>
                                      </p:cBhvr>
                                      <p:to>
                                        <p:strVal val="visible"/>
                                      </p:to>
                                    </p:set>
                                    <p:animEffect transition="in" filter="fade">
                                      <p:cBhvr>
                                        <p:cTn id="35" dur="1000"/>
                                        <p:tgtEl>
                                          <p:spTgt spid="3">
                                            <p:txEl>
                                              <p:charRg st="0" end="91"/>
                                            </p:txEl>
                                          </p:spTgt>
                                        </p:tgtEl>
                                      </p:cBhvr>
                                    </p:animEffect>
                                    <p:anim calcmode="lin" valueType="num">
                                      <p:cBhvr>
                                        <p:cTn id="36" dur="1000" fill="hold"/>
                                        <p:tgtEl>
                                          <p:spTgt spid="3">
                                            <p:txEl>
                                              <p:charRg st="0" end="91"/>
                                            </p:txEl>
                                          </p:spTgt>
                                        </p:tgtEl>
                                        <p:attrNameLst>
                                          <p:attrName>ppt_x</p:attrName>
                                        </p:attrNameLst>
                                      </p:cBhvr>
                                      <p:tavLst>
                                        <p:tav tm="0">
                                          <p:val>
                                            <p:strVal val="#ppt_x"/>
                                          </p:val>
                                        </p:tav>
                                        <p:tav tm="100000">
                                          <p:val>
                                            <p:strVal val="#ppt_x"/>
                                          </p:val>
                                        </p:tav>
                                      </p:tavLst>
                                    </p:anim>
                                    <p:anim calcmode="lin" valueType="num">
                                      <p:cBhvr>
                                        <p:cTn id="37" dur="1000" fill="hold"/>
                                        <p:tgtEl>
                                          <p:spTgt spid="3">
                                            <p:txEl>
                                              <p:charRg st="0" end="91"/>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1" nodeType="clickEffect">
                                  <p:stCondLst>
                                    <p:cond delay="0"/>
                                  </p:stCondLst>
                                  <p:childTnLst>
                                    <p:set>
                                      <p:cBhvr>
                                        <p:cTn id="41" dur="1" fill="hold">
                                          <p:stCondLst>
                                            <p:cond delay="0"/>
                                          </p:stCondLst>
                                        </p:cTn>
                                        <p:tgtEl>
                                          <p:spTgt spid="3">
                                            <p:txEl>
                                              <p:charRg st="91" end="136"/>
                                            </p:txEl>
                                          </p:spTgt>
                                        </p:tgtEl>
                                        <p:attrNameLst>
                                          <p:attrName>style.visibility</p:attrName>
                                        </p:attrNameLst>
                                      </p:cBhvr>
                                      <p:to>
                                        <p:strVal val="visible"/>
                                      </p:to>
                                    </p:set>
                                    <p:animEffect transition="in" filter="fade">
                                      <p:cBhvr>
                                        <p:cTn id="42" dur="1000"/>
                                        <p:tgtEl>
                                          <p:spTgt spid="3">
                                            <p:txEl>
                                              <p:charRg st="91" end="136"/>
                                            </p:txEl>
                                          </p:spTgt>
                                        </p:tgtEl>
                                      </p:cBhvr>
                                    </p:animEffect>
                                    <p:anim calcmode="lin" valueType="num">
                                      <p:cBhvr>
                                        <p:cTn id="43" dur="1000" fill="hold"/>
                                        <p:tgtEl>
                                          <p:spTgt spid="3">
                                            <p:txEl>
                                              <p:charRg st="91" end="13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charRg st="91" end="13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1" nodeType="clickEffect">
                                  <p:stCondLst>
                                    <p:cond delay="0"/>
                                  </p:stCondLst>
                                  <p:childTnLst>
                                    <p:set>
                                      <p:cBhvr>
                                        <p:cTn id="48" dur="1" fill="hold">
                                          <p:stCondLst>
                                            <p:cond delay="0"/>
                                          </p:stCondLst>
                                        </p:cTn>
                                        <p:tgtEl>
                                          <p:spTgt spid="3">
                                            <p:txEl>
                                              <p:charRg st="136" end="174"/>
                                            </p:txEl>
                                          </p:spTgt>
                                        </p:tgtEl>
                                        <p:attrNameLst>
                                          <p:attrName>style.visibility</p:attrName>
                                        </p:attrNameLst>
                                      </p:cBhvr>
                                      <p:to>
                                        <p:strVal val="visible"/>
                                      </p:to>
                                    </p:set>
                                    <p:animEffect transition="in" filter="fade">
                                      <p:cBhvr>
                                        <p:cTn id="49" dur="1000"/>
                                        <p:tgtEl>
                                          <p:spTgt spid="3">
                                            <p:txEl>
                                              <p:charRg st="136" end="174"/>
                                            </p:txEl>
                                          </p:spTgt>
                                        </p:tgtEl>
                                      </p:cBhvr>
                                    </p:animEffect>
                                    <p:anim calcmode="lin" valueType="num">
                                      <p:cBhvr>
                                        <p:cTn id="50" dur="1000" fill="hold"/>
                                        <p:tgtEl>
                                          <p:spTgt spid="3">
                                            <p:txEl>
                                              <p:charRg st="136" end="17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charRg st="136" end="17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1" nodeType="clickEffect">
                                  <p:stCondLst>
                                    <p:cond delay="0"/>
                                  </p:stCondLst>
                                  <p:childTnLst>
                                    <p:set>
                                      <p:cBhvr>
                                        <p:cTn id="55" dur="1" fill="hold">
                                          <p:stCondLst>
                                            <p:cond delay="0"/>
                                          </p:stCondLst>
                                        </p:cTn>
                                        <p:tgtEl>
                                          <p:spTgt spid="3">
                                            <p:txEl>
                                              <p:charRg st="174" end="179"/>
                                            </p:txEl>
                                          </p:spTgt>
                                        </p:tgtEl>
                                        <p:attrNameLst>
                                          <p:attrName>style.visibility</p:attrName>
                                        </p:attrNameLst>
                                      </p:cBhvr>
                                      <p:to>
                                        <p:strVal val="visible"/>
                                      </p:to>
                                    </p:set>
                                    <p:animEffect transition="in" filter="fade">
                                      <p:cBhvr>
                                        <p:cTn id="56" dur="1000"/>
                                        <p:tgtEl>
                                          <p:spTgt spid="3">
                                            <p:txEl>
                                              <p:charRg st="174" end="179"/>
                                            </p:txEl>
                                          </p:spTgt>
                                        </p:tgtEl>
                                      </p:cBhvr>
                                    </p:animEffect>
                                    <p:anim calcmode="lin" valueType="num">
                                      <p:cBhvr>
                                        <p:cTn id="57" dur="1000" fill="hold"/>
                                        <p:tgtEl>
                                          <p:spTgt spid="3">
                                            <p:txEl>
                                              <p:charRg st="174" end="17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charRg st="174" end="17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1" nodeType="clickEffect">
                                  <p:stCondLst>
                                    <p:cond delay="0"/>
                                  </p:stCondLst>
                                  <p:childTnLst>
                                    <p:set>
                                      <p:cBhvr>
                                        <p:cTn id="62" dur="1" fill="hold">
                                          <p:stCondLst>
                                            <p:cond delay="0"/>
                                          </p:stCondLst>
                                        </p:cTn>
                                        <p:tgtEl>
                                          <p:spTgt spid="3">
                                            <p:txEl>
                                              <p:charRg st="179" end="192"/>
                                            </p:txEl>
                                          </p:spTgt>
                                        </p:tgtEl>
                                        <p:attrNameLst>
                                          <p:attrName>style.visibility</p:attrName>
                                        </p:attrNameLst>
                                      </p:cBhvr>
                                      <p:to>
                                        <p:strVal val="visible"/>
                                      </p:to>
                                    </p:set>
                                    <p:animEffect transition="in" filter="fade">
                                      <p:cBhvr>
                                        <p:cTn id="63" dur="1000"/>
                                        <p:tgtEl>
                                          <p:spTgt spid="3">
                                            <p:txEl>
                                              <p:charRg st="179" end="192"/>
                                            </p:txEl>
                                          </p:spTgt>
                                        </p:tgtEl>
                                      </p:cBhvr>
                                    </p:animEffect>
                                    <p:anim calcmode="lin" valueType="num">
                                      <p:cBhvr>
                                        <p:cTn id="64" dur="1000" fill="hold"/>
                                        <p:tgtEl>
                                          <p:spTgt spid="3">
                                            <p:txEl>
                                              <p:charRg st="179" end="192"/>
                                            </p:txEl>
                                          </p:spTgt>
                                        </p:tgtEl>
                                        <p:attrNameLst>
                                          <p:attrName>ppt_x</p:attrName>
                                        </p:attrNameLst>
                                      </p:cBhvr>
                                      <p:tavLst>
                                        <p:tav tm="0">
                                          <p:val>
                                            <p:strVal val="#ppt_x"/>
                                          </p:val>
                                        </p:tav>
                                        <p:tav tm="100000">
                                          <p:val>
                                            <p:strVal val="#ppt_x"/>
                                          </p:val>
                                        </p:tav>
                                      </p:tavLst>
                                    </p:anim>
                                    <p:anim calcmode="lin" valueType="num">
                                      <p:cBhvr>
                                        <p:cTn id="65" dur="1000" fill="hold"/>
                                        <p:tgtEl>
                                          <p:spTgt spid="3">
                                            <p:txEl>
                                              <p:charRg st="179" end="192"/>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1" nodeType="clickEffect">
                                  <p:stCondLst>
                                    <p:cond delay="0"/>
                                  </p:stCondLst>
                                  <p:childTnLst>
                                    <p:set>
                                      <p:cBhvr>
                                        <p:cTn id="69" dur="1" fill="hold">
                                          <p:stCondLst>
                                            <p:cond delay="0"/>
                                          </p:stCondLst>
                                        </p:cTn>
                                        <p:tgtEl>
                                          <p:spTgt spid="3">
                                            <p:txEl>
                                              <p:charRg st="192" end="213"/>
                                            </p:txEl>
                                          </p:spTgt>
                                        </p:tgtEl>
                                        <p:attrNameLst>
                                          <p:attrName>style.visibility</p:attrName>
                                        </p:attrNameLst>
                                      </p:cBhvr>
                                      <p:to>
                                        <p:strVal val="visible"/>
                                      </p:to>
                                    </p:set>
                                    <p:animEffect transition="in" filter="fade">
                                      <p:cBhvr>
                                        <p:cTn id="70" dur="1000"/>
                                        <p:tgtEl>
                                          <p:spTgt spid="3">
                                            <p:txEl>
                                              <p:charRg st="192" end="213"/>
                                            </p:txEl>
                                          </p:spTgt>
                                        </p:tgtEl>
                                      </p:cBhvr>
                                    </p:animEffect>
                                    <p:anim calcmode="lin" valueType="num">
                                      <p:cBhvr>
                                        <p:cTn id="71" dur="1000" fill="hold"/>
                                        <p:tgtEl>
                                          <p:spTgt spid="3">
                                            <p:txEl>
                                              <p:charRg st="192" end="213"/>
                                            </p:txEl>
                                          </p:spTgt>
                                        </p:tgtEl>
                                        <p:attrNameLst>
                                          <p:attrName>ppt_x</p:attrName>
                                        </p:attrNameLst>
                                      </p:cBhvr>
                                      <p:tavLst>
                                        <p:tav tm="0">
                                          <p:val>
                                            <p:strVal val="#ppt_x"/>
                                          </p:val>
                                        </p:tav>
                                        <p:tav tm="100000">
                                          <p:val>
                                            <p:strVal val="#ppt_x"/>
                                          </p:val>
                                        </p:tav>
                                      </p:tavLst>
                                    </p:anim>
                                    <p:anim calcmode="lin" valueType="num">
                                      <p:cBhvr>
                                        <p:cTn id="72" dur="1000" fill="hold"/>
                                        <p:tgtEl>
                                          <p:spTgt spid="3">
                                            <p:txEl>
                                              <p:charRg st="192" end="213"/>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grpId="1" nodeType="clickEffect">
                                  <p:stCondLst>
                                    <p:cond delay="0"/>
                                  </p:stCondLst>
                                  <p:childTnLst>
                                    <p:set>
                                      <p:cBhvr>
                                        <p:cTn id="76" dur="1" fill="hold">
                                          <p:stCondLst>
                                            <p:cond delay="0"/>
                                          </p:stCondLst>
                                        </p:cTn>
                                        <p:tgtEl>
                                          <p:spTgt spid="3">
                                            <p:txEl>
                                              <p:charRg st="213" end="229"/>
                                            </p:txEl>
                                          </p:spTgt>
                                        </p:tgtEl>
                                        <p:attrNameLst>
                                          <p:attrName>style.visibility</p:attrName>
                                        </p:attrNameLst>
                                      </p:cBhvr>
                                      <p:to>
                                        <p:strVal val="visible"/>
                                      </p:to>
                                    </p:set>
                                    <p:animEffect transition="in" filter="fade">
                                      <p:cBhvr>
                                        <p:cTn id="77" dur="1000"/>
                                        <p:tgtEl>
                                          <p:spTgt spid="3">
                                            <p:txEl>
                                              <p:charRg st="213" end="229"/>
                                            </p:txEl>
                                          </p:spTgt>
                                        </p:tgtEl>
                                      </p:cBhvr>
                                    </p:animEffect>
                                    <p:anim calcmode="lin" valueType="num">
                                      <p:cBhvr>
                                        <p:cTn id="78" dur="1000" fill="hold"/>
                                        <p:tgtEl>
                                          <p:spTgt spid="3">
                                            <p:txEl>
                                              <p:charRg st="213" end="229"/>
                                            </p:txEl>
                                          </p:spTgt>
                                        </p:tgtEl>
                                        <p:attrNameLst>
                                          <p:attrName>ppt_x</p:attrName>
                                        </p:attrNameLst>
                                      </p:cBhvr>
                                      <p:tavLst>
                                        <p:tav tm="0">
                                          <p:val>
                                            <p:strVal val="#ppt_x"/>
                                          </p:val>
                                        </p:tav>
                                        <p:tav tm="100000">
                                          <p:val>
                                            <p:strVal val="#ppt_x"/>
                                          </p:val>
                                        </p:tav>
                                      </p:tavLst>
                                    </p:anim>
                                    <p:anim calcmode="lin" valueType="num">
                                      <p:cBhvr>
                                        <p:cTn id="79" dur="1000" fill="hold"/>
                                        <p:tgtEl>
                                          <p:spTgt spid="3">
                                            <p:txEl>
                                              <p:charRg st="213" end="229"/>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7" presetClass="entr" presetSubtype="0" fill="hold" grpId="1" nodeType="clickEffect">
                                  <p:stCondLst>
                                    <p:cond delay="0"/>
                                  </p:stCondLst>
                                  <p:childTnLst>
                                    <p:set>
                                      <p:cBhvr>
                                        <p:cTn id="83" dur="1" fill="hold">
                                          <p:stCondLst>
                                            <p:cond delay="0"/>
                                          </p:stCondLst>
                                        </p:cTn>
                                        <p:tgtEl>
                                          <p:spTgt spid="3">
                                            <p:txEl>
                                              <p:charRg st="229" end="246"/>
                                            </p:txEl>
                                          </p:spTgt>
                                        </p:tgtEl>
                                        <p:attrNameLst>
                                          <p:attrName>style.visibility</p:attrName>
                                        </p:attrNameLst>
                                      </p:cBhvr>
                                      <p:to>
                                        <p:strVal val="visible"/>
                                      </p:to>
                                    </p:set>
                                    <p:animEffect transition="in" filter="fade">
                                      <p:cBhvr>
                                        <p:cTn id="84" dur="1000"/>
                                        <p:tgtEl>
                                          <p:spTgt spid="3">
                                            <p:txEl>
                                              <p:charRg st="229" end="246"/>
                                            </p:txEl>
                                          </p:spTgt>
                                        </p:tgtEl>
                                      </p:cBhvr>
                                    </p:animEffect>
                                    <p:anim calcmode="lin" valueType="num">
                                      <p:cBhvr>
                                        <p:cTn id="85" dur="1000" fill="hold"/>
                                        <p:tgtEl>
                                          <p:spTgt spid="3">
                                            <p:txEl>
                                              <p:charRg st="229" end="246"/>
                                            </p:txEl>
                                          </p:spTgt>
                                        </p:tgtEl>
                                        <p:attrNameLst>
                                          <p:attrName>ppt_x</p:attrName>
                                        </p:attrNameLst>
                                      </p:cBhvr>
                                      <p:tavLst>
                                        <p:tav tm="0">
                                          <p:val>
                                            <p:strVal val="#ppt_x"/>
                                          </p:val>
                                        </p:tav>
                                        <p:tav tm="100000">
                                          <p:val>
                                            <p:strVal val="#ppt_x"/>
                                          </p:val>
                                        </p:tav>
                                      </p:tavLst>
                                    </p:anim>
                                    <p:anim calcmode="lin" valueType="num">
                                      <p:cBhvr>
                                        <p:cTn id="86" dur="1000" fill="hold"/>
                                        <p:tgtEl>
                                          <p:spTgt spid="3">
                                            <p:txEl>
                                              <p:charRg st="229" end="246"/>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grpId="0" nodeType="clickEffect">
                                  <p:stCondLst>
                                    <p:cond delay="0"/>
                                  </p:stCondLst>
                                  <p:childTnLst>
                                    <p:set>
                                      <p:cBhvr>
                                        <p:cTn id="90" dur="1" fill="hold">
                                          <p:stCondLst>
                                            <p:cond delay="0"/>
                                          </p:stCondLst>
                                        </p:cTn>
                                        <p:tgtEl>
                                          <p:spTgt spid="2"/>
                                        </p:tgtEl>
                                        <p:attrNameLst>
                                          <p:attrName>style.visibility</p:attrName>
                                        </p:attrNameLst>
                                      </p:cBhvr>
                                      <p:to>
                                        <p:strVal val="visible"/>
                                      </p:to>
                                    </p:set>
                                    <p:animEffect transition="in" filter="fade">
                                      <p:cBhvr>
                                        <p:cTn id="91" dur="1000"/>
                                        <p:tgtEl>
                                          <p:spTgt spid="2"/>
                                        </p:tgtEl>
                                      </p:cBhvr>
                                    </p:animEffect>
                                    <p:anim calcmode="lin" valueType="num">
                                      <p:cBhvr>
                                        <p:cTn id="92" dur="1000" fill="hold"/>
                                        <p:tgtEl>
                                          <p:spTgt spid="2"/>
                                        </p:tgtEl>
                                        <p:attrNameLst>
                                          <p:attrName>ppt_x</p:attrName>
                                        </p:attrNameLst>
                                      </p:cBhvr>
                                      <p:tavLst>
                                        <p:tav tm="0">
                                          <p:val>
                                            <p:strVal val="#ppt_x"/>
                                          </p:val>
                                        </p:tav>
                                        <p:tav tm="100000">
                                          <p:val>
                                            <p:strVal val="#ppt_x"/>
                                          </p:val>
                                        </p:tav>
                                      </p:tavLst>
                                    </p:anim>
                                    <p:anim calcmode="lin" valueType="num">
                                      <p:cBhvr>
                                        <p:cTn id="9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51" presetClass="entr" presetSubtype="0" fill="hold" grpId="1" nodeType="clickEffect">
                                  <p:stCondLst>
                                    <p:cond delay="0"/>
                                  </p:stCondLst>
                                  <p:childTnLst>
                                    <p:set>
                                      <p:cBhvr>
                                        <p:cTn id="97" dur="1" fill="hold">
                                          <p:stCondLst>
                                            <p:cond delay="0"/>
                                          </p:stCondLst>
                                        </p:cTn>
                                        <p:tgtEl>
                                          <p:spTgt spid="4"/>
                                        </p:tgtEl>
                                        <p:attrNameLst>
                                          <p:attrName>style.visibility</p:attrName>
                                        </p:attrNameLst>
                                      </p:cBhvr>
                                      <p:to>
                                        <p:strVal val="visible"/>
                                      </p:to>
                                    </p:set>
                                    <p:animEffect transition="in" filter="fade">
                                      <p:cBhvr>
                                        <p:cTn id="98" dur="770" decel="100000"/>
                                        <p:tgtEl>
                                          <p:spTgt spid="4"/>
                                        </p:tgtEl>
                                      </p:cBhvr>
                                    </p:animEffect>
                                    <p:animScale>
                                      <p:cBhvr>
                                        <p:cTn id="99" dur="770" decel="100000"/>
                                        <p:tgtEl>
                                          <p:spTgt spid="4"/>
                                        </p:tgtEl>
                                      </p:cBhvr>
                                      <p:from x="10000" y="10000"/>
                                      <p:to x="200000" y="450000"/>
                                    </p:animScale>
                                    <p:animScale>
                                      <p:cBhvr>
                                        <p:cTn id="100" dur="1230" accel="100000" fill="hold">
                                          <p:stCondLst>
                                            <p:cond delay="770"/>
                                          </p:stCondLst>
                                        </p:cTn>
                                        <p:tgtEl>
                                          <p:spTgt spid="4"/>
                                        </p:tgtEl>
                                      </p:cBhvr>
                                      <p:from x="200000" y="450000"/>
                                      <p:to x="100000" y="100000"/>
                                    </p:animScale>
                                    <p:set>
                                      <p:cBhvr>
                                        <p:cTn id="101" dur="770" fill="hold"/>
                                        <p:tgtEl>
                                          <p:spTgt spid="4"/>
                                        </p:tgtEl>
                                        <p:attrNameLst>
                                          <p:attrName>ppt_x</p:attrName>
                                        </p:attrNameLst>
                                      </p:cBhvr>
                                      <p:to>
                                        <p:strVal val="(0.5)"/>
                                      </p:to>
                                    </p:set>
                                    <p:anim from="(0.5)" to="(#ppt_x)" calcmode="lin" valueType="num">
                                      <p:cBhvr>
                                        <p:cTn id="102" dur="1230" accel="100000" fill="hold">
                                          <p:stCondLst>
                                            <p:cond delay="770"/>
                                          </p:stCondLst>
                                        </p:cTn>
                                        <p:tgtEl>
                                          <p:spTgt spid="4"/>
                                        </p:tgtEl>
                                        <p:attrNameLst>
                                          <p:attrName>ppt_x</p:attrName>
                                        </p:attrNameLst>
                                      </p:cBhvr>
                                    </p:anim>
                                    <p:set>
                                      <p:cBhvr>
                                        <p:cTn id="103" dur="770" fill="hold"/>
                                        <p:tgtEl>
                                          <p:spTgt spid="4"/>
                                        </p:tgtEl>
                                        <p:attrNameLst>
                                          <p:attrName>ppt_y</p:attrName>
                                        </p:attrNameLst>
                                      </p:cBhvr>
                                      <p:to>
                                        <p:strVal val="(#ppt_y+0.4)"/>
                                      </p:to>
                                    </p:set>
                                    <p:anim from="(#ppt_y+0.4)" to="(#ppt_y)" calcmode="lin" valueType="num">
                                      <p:cBhvr>
                                        <p:cTn id="104" dur="1230" accel="100000" fill="hold">
                                          <p:stCondLst>
                                            <p:cond delay="770"/>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build="p"/>
      <p:bldP spid="3" grpId="1" animBg="1" build="p"/>
      <p:bldP spid="2" grpId="0" bldLvl="0" animBg="1"/>
      <p:bldP spid="4" grpId="0"/>
      <p:bldP spid="4"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2"/>
          <p:cNvSpPr>
            <a:spLocks noGrp="1" noChangeArrowheads="1"/>
          </p:cNvSpPr>
          <p:nvPr>
            <p:ph type="body" idx="4294967295"/>
          </p:nvPr>
        </p:nvSpPr>
        <p:spPr>
          <a:xfrm>
            <a:off x="0" y="0"/>
            <a:ext cx="9144000" cy="6858000"/>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US" sz="3600" b="1" i="0" u="none" strike="noStrike" kern="0" cap="none" spc="0" normalizeH="0" baseline="0" noProof="0" dirty="0" smtClean="0">
                <a:ln>
                  <a:noFill/>
                </a:ln>
                <a:solidFill>
                  <a:schemeClr val="tx1"/>
                </a:solidFill>
                <a:effectLst/>
                <a:uLnTx/>
                <a:uFillTx/>
                <a:latin typeface="+mn-lt"/>
                <a:ea typeface="+mn-ea"/>
                <a:cs typeface="+mn-cs"/>
              </a:rPr>
              <a:t>20</a:t>
            </a:r>
            <a:r>
              <a:rPr kumimoji="0" lang="zh-CN" altLang="en-US" sz="3600" b="1" i="0" u="none" strike="noStrike" kern="0" cap="none" spc="0" normalizeH="0" baseline="0" noProof="0" dirty="0" smtClean="0">
                <a:ln>
                  <a:noFill/>
                </a:ln>
                <a:solidFill>
                  <a:schemeClr val="tx1"/>
                </a:solidFill>
                <a:effectLst/>
                <a:uLnTx/>
                <a:uFillTx/>
                <a:latin typeface="+mn-lt"/>
                <a:ea typeface="+mn-ea"/>
                <a:cs typeface="+mn-cs"/>
              </a:rPr>
              <a:t>．法国人达尔让松在</a:t>
            </a:r>
            <a:r>
              <a:rPr kumimoji="0" lang="en-US" sz="3600" b="1" i="0" u="none" strike="noStrike" kern="0" cap="none" spc="0" normalizeH="0" baseline="0" noProof="0" dirty="0" smtClean="0">
                <a:ln>
                  <a:noFill/>
                </a:ln>
                <a:solidFill>
                  <a:schemeClr val="tx1"/>
                </a:solidFill>
                <a:effectLst/>
                <a:uLnTx/>
                <a:uFillTx/>
                <a:latin typeface="+mn-lt"/>
                <a:ea typeface="+mn-ea"/>
                <a:cs typeface="+mn-cs"/>
              </a:rPr>
              <a:t>18</a:t>
            </a:r>
            <a:r>
              <a:rPr kumimoji="0" lang="zh-CN" altLang="en-US" sz="3600" b="1" i="0" u="none" strike="noStrike" kern="0" cap="none" spc="0" normalizeH="0" baseline="0" noProof="0" dirty="0" smtClean="0">
                <a:ln>
                  <a:noFill/>
                </a:ln>
                <a:solidFill>
                  <a:schemeClr val="tx1"/>
                </a:solidFill>
                <a:effectLst/>
                <a:uLnTx/>
                <a:uFillTx/>
                <a:latin typeface="+mn-lt"/>
                <a:ea typeface="+mn-ea"/>
                <a:cs typeface="+mn-cs"/>
              </a:rPr>
              <a:t>世纪中期写道：“</a:t>
            </a:r>
            <a:r>
              <a:rPr kumimoji="0" lang="zh-CN" altLang="en-US" sz="3600" b="1" i="0" u="none" strike="noStrike" kern="0" cap="none" spc="0" normalizeH="0" baseline="0" noProof="0" dirty="0" smtClean="0">
                <a:ln>
                  <a:noFill/>
                </a:ln>
                <a:solidFill>
                  <a:schemeClr val="tx1"/>
                </a:solidFill>
                <a:effectLst/>
                <a:uLnTx/>
                <a:uFillTx/>
                <a:latin typeface="+mn-lt"/>
                <a:ea typeface="楷体" panose="02010609060101010101" pitchFamily="49" charset="-122"/>
                <a:cs typeface="+mn-cs"/>
              </a:rPr>
              <a:t>委托给大臣们的事务漫无边际。没有他们，什么事也办不了，只有通过他们，事情才能办成；如果他们的知识与他们庞大的权力有距离，他们便被迫将一切交给办事员办理</a:t>
            </a:r>
            <a:r>
              <a:rPr kumimoji="0" lang="zh-CN" altLang="en-US" sz="3600" b="1" i="0" u="none" strike="noStrike" kern="0" cap="none" spc="0" normalizeH="0" baseline="0" noProof="0" dirty="0" smtClean="0">
                <a:ln>
                  <a:noFill/>
                </a:ln>
                <a:solidFill>
                  <a:schemeClr val="tx1"/>
                </a:solidFill>
                <a:effectLst/>
                <a:uLnTx/>
                <a:uFillTx/>
                <a:latin typeface="+mn-lt"/>
                <a:ea typeface="+mn-ea"/>
                <a:cs typeface="+mn-cs"/>
              </a:rPr>
              <a:t>。”上述材料说明，当时的法国</a:t>
            </a:r>
            <a:endParaRPr kumimoji="0" lang="zh-CN" altLang="en-US" sz="36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US" sz="3600" b="1" i="0" u="none" strike="noStrike" kern="0" cap="none" spc="0" normalizeH="0" baseline="0" noProof="0" dirty="0" smtClean="0">
                <a:ln>
                  <a:noFill/>
                </a:ln>
                <a:solidFill>
                  <a:schemeClr val="tx1"/>
                </a:solidFill>
                <a:effectLst/>
                <a:uLnTx/>
                <a:uFillTx/>
                <a:latin typeface="+mn-lt"/>
                <a:ea typeface="+mn-ea"/>
                <a:cs typeface="+mn-cs"/>
              </a:rPr>
              <a:t>A</a:t>
            </a:r>
            <a:r>
              <a:rPr kumimoji="0" lang="zh-CN" altLang="en-US" sz="3600" b="1" i="0" u="none" strike="noStrike" kern="0" cap="none" spc="0" normalizeH="0" baseline="0" noProof="0" dirty="0" smtClean="0">
                <a:ln>
                  <a:noFill/>
                </a:ln>
                <a:solidFill>
                  <a:schemeClr val="tx1"/>
                </a:solidFill>
                <a:effectLst/>
                <a:uLnTx/>
                <a:uFillTx/>
                <a:latin typeface="+mn-lt"/>
                <a:ea typeface="+mn-ea"/>
                <a:cs typeface="+mn-cs"/>
              </a:rPr>
              <a:t>．专制王权强化	</a:t>
            </a:r>
            <a:endParaRPr kumimoji="0" lang="zh-CN" altLang="en-US" sz="36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US" sz="3600" b="1" i="0" u="none" strike="noStrike" kern="0" cap="none" spc="0" normalizeH="0" baseline="0" noProof="0" dirty="0" smtClean="0">
                <a:ln>
                  <a:noFill/>
                </a:ln>
                <a:solidFill>
                  <a:schemeClr val="tx1"/>
                </a:solidFill>
                <a:effectLst/>
                <a:uLnTx/>
                <a:uFillTx/>
                <a:latin typeface="+mn-lt"/>
                <a:ea typeface="+mn-ea"/>
                <a:cs typeface="+mn-cs"/>
              </a:rPr>
              <a:t>B</a:t>
            </a:r>
            <a:r>
              <a:rPr kumimoji="0" lang="zh-CN" altLang="en-US" sz="3600" b="1" i="0" u="none" strike="noStrike" kern="0" cap="none" spc="0" normalizeH="0" baseline="0" noProof="0" dirty="0" smtClean="0">
                <a:ln>
                  <a:noFill/>
                </a:ln>
                <a:solidFill>
                  <a:schemeClr val="tx1"/>
                </a:solidFill>
                <a:effectLst/>
                <a:uLnTx/>
                <a:uFillTx/>
                <a:latin typeface="+mn-lt"/>
                <a:ea typeface="+mn-ea"/>
                <a:cs typeface="+mn-cs"/>
              </a:rPr>
              <a:t>．办事人员权力上升 </a:t>
            </a:r>
            <a:endParaRPr kumimoji="0" lang="zh-CN" altLang="en-US" sz="36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US" sz="3600" b="1" i="0" u="none" strike="noStrike" kern="0" cap="none" spc="0" normalizeH="0" baseline="0" noProof="0" dirty="0" smtClean="0">
                <a:ln>
                  <a:noFill/>
                </a:ln>
                <a:solidFill>
                  <a:schemeClr val="tx1"/>
                </a:solidFill>
                <a:effectLst/>
                <a:uLnTx/>
                <a:uFillTx/>
                <a:latin typeface="+mn-lt"/>
                <a:ea typeface="+mn-ea"/>
                <a:cs typeface="+mn-cs"/>
              </a:rPr>
              <a:t>C</a:t>
            </a:r>
            <a:r>
              <a:rPr kumimoji="0" lang="zh-CN" altLang="en-US" sz="3600" b="1" i="0" u="none" strike="noStrike" kern="0" cap="none" spc="0" normalizeH="0" baseline="0" noProof="0" dirty="0" smtClean="0">
                <a:ln>
                  <a:noFill/>
                </a:ln>
                <a:solidFill>
                  <a:schemeClr val="tx1"/>
                </a:solidFill>
                <a:effectLst/>
                <a:uLnTx/>
                <a:uFillTx/>
                <a:latin typeface="+mn-lt"/>
                <a:ea typeface="+mn-ea"/>
                <a:cs typeface="+mn-cs"/>
              </a:rPr>
              <a:t>．国王权力旁落	</a:t>
            </a:r>
            <a:endParaRPr kumimoji="0" lang="zh-CN" altLang="en-US" sz="36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US" sz="3600" b="1" i="0" u="none" strike="noStrike" kern="0" cap="none" spc="0" normalizeH="0" baseline="0" noProof="0" dirty="0" smtClean="0">
                <a:ln>
                  <a:noFill/>
                </a:ln>
                <a:solidFill>
                  <a:schemeClr val="tx1"/>
                </a:solidFill>
                <a:effectLst/>
                <a:uLnTx/>
                <a:uFillTx/>
                <a:latin typeface="+mn-lt"/>
                <a:ea typeface="+mn-ea"/>
                <a:cs typeface="+mn-cs"/>
              </a:rPr>
              <a:t>D</a:t>
            </a:r>
            <a:r>
              <a:rPr kumimoji="0" lang="zh-CN" altLang="en-US" sz="3600" b="1" i="0" u="none" strike="noStrike" kern="0" cap="none" spc="0" normalizeH="0" baseline="0" noProof="0" dirty="0" smtClean="0">
                <a:ln>
                  <a:noFill/>
                </a:ln>
                <a:solidFill>
                  <a:schemeClr val="tx1"/>
                </a:solidFill>
                <a:effectLst/>
                <a:uLnTx/>
                <a:uFillTx/>
                <a:latin typeface="+mn-lt"/>
                <a:ea typeface="+mn-ea"/>
                <a:cs typeface="+mn-cs"/>
              </a:rPr>
              <a:t>．社会等级壁垒森严</a:t>
            </a:r>
            <a:endParaRPr kumimoji="0" lang="zh-CN" altLang="en-US" sz="36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3600" b="1" i="0" u="none" strike="noStrike" kern="0" cap="none" spc="0" normalizeH="0" baseline="0" noProof="0" dirty="0" smtClean="0">
              <a:ln>
                <a:noFill/>
              </a:ln>
              <a:solidFill>
                <a:srgbClr val="0066FF"/>
              </a:solidFill>
              <a:effectLst>
                <a:outerShdw blurRad="38100" dist="38100" dir="2700000" algn="tl">
                  <a:srgbClr val="C0C0C0"/>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17410">
                                            <p:txEl>
                                              <p:charRg st="0" end="111"/>
                                            </p:txEl>
                                          </p:spTgt>
                                        </p:tgtEl>
                                        <p:attrNameLst>
                                          <p:attrName>style.visibility</p:attrName>
                                        </p:attrNameLst>
                                      </p:cBhvr>
                                      <p:to>
                                        <p:strVal val="visible"/>
                                      </p:to>
                                    </p:set>
                                    <p:animEffect transition="in" filter="fade">
                                      <p:cBhvr>
                                        <p:cTn id="7" dur="1000"/>
                                        <p:tgtEl>
                                          <p:spTgt spid="17410">
                                            <p:txEl>
                                              <p:charRg st="0" end="111"/>
                                            </p:txEl>
                                          </p:spTgt>
                                        </p:tgtEl>
                                      </p:cBhvr>
                                    </p:animEffect>
                                    <p:anim calcmode="lin" valueType="num">
                                      <p:cBhvr>
                                        <p:cTn id="8" dur="1000" fill="hold"/>
                                        <p:tgtEl>
                                          <p:spTgt spid="17410">
                                            <p:txEl>
                                              <p:charRg st="0" end="111"/>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charRg st="0" end="11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17410">
                                            <p:txEl>
                                              <p:charRg st="111" end="121"/>
                                            </p:txEl>
                                          </p:spTgt>
                                        </p:tgtEl>
                                        <p:attrNameLst>
                                          <p:attrName>style.visibility</p:attrName>
                                        </p:attrNameLst>
                                      </p:cBhvr>
                                      <p:to>
                                        <p:strVal val="visible"/>
                                      </p:to>
                                    </p:set>
                                    <p:animEffect transition="in" filter="fade">
                                      <p:cBhvr>
                                        <p:cTn id="14" dur="1000"/>
                                        <p:tgtEl>
                                          <p:spTgt spid="17410">
                                            <p:txEl>
                                              <p:charRg st="111" end="121"/>
                                            </p:txEl>
                                          </p:spTgt>
                                        </p:tgtEl>
                                      </p:cBhvr>
                                    </p:animEffect>
                                    <p:anim calcmode="lin" valueType="num">
                                      <p:cBhvr>
                                        <p:cTn id="15" dur="1000" fill="hold"/>
                                        <p:tgtEl>
                                          <p:spTgt spid="17410">
                                            <p:txEl>
                                              <p:charRg st="111" end="121"/>
                                            </p:txEl>
                                          </p:spTgt>
                                        </p:tgtEl>
                                        <p:attrNameLst>
                                          <p:attrName>ppt_x</p:attrName>
                                        </p:attrNameLst>
                                      </p:cBhvr>
                                      <p:tavLst>
                                        <p:tav tm="0">
                                          <p:val>
                                            <p:strVal val="#ppt_x"/>
                                          </p:val>
                                        </p:tav>
                                        <p:tav tm="100000">
                                          <p:val>
                                            <p:strVal val="#ppt_x"/>
                                          </p:val>
                                        </p:tav>
                                      </p:tavLst>
                                    </p:anim>
                                    <p:anim calcmode="lin" valueType="num">
                                      <p:cBhvr>
                                        <p:cTn id="16" dur="1000" fill="hold"/>
                                        <p:tgtEl>
                                          <p:spTgt spid="17410">
                                            <p:txEl>
                                              <p:charRg st="111" end="12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iterate type="lt">
                                    <p:tmPct val="10000"/>
                                  </p:iterate>
                                  <p:childTnLst>
                                    <p:set>
                                      <p:cBhvr>
                                        <p:cTn id="20" dur="1" fill="hold">
                                          <p:stCondLst>
                                            <p:cond delay="0"/>
                                          </p:stCondLst>
                                        </p:cTn>
                                        <p:tgtEl>
                                          <p:spTgt spid="17410">
                                            <p:txEl>
                                              <p:charRg st="121" end="133"/>
                                            </p:txEl>
                                          </p:spTgt>
                                        </p:tgtEl>
                                        <p:attrNameLst>
                                          <p:attrName>style.visibility</p:attrName>
                                        </p:attrNameLst>
                                      </p:cBhvr>
                                      <p:to>
                                        <p:strVal val="visible"/>
                                      </p:to>
                                    </p:set>
                                    <p:animEffect transition="in" filter="fade">
                                      <p:cBhvr>
                                        <p:cTn id="21" dur="1000"/>
                                        <p:tgtEl>
                                          <p:spTgt spid="17410">
                                            <p:txEl>
                                              <p:charRg st="121" end="133"/>
                                            </p:txEl>
                                          </p:spTgt>
                                        </p:tgtEl>
                                      </p:cBhvr>
                                    </p:animEffect>
                                    <p:anim calcmode="lin" valueType="num">
                                      <p:cBhvr>
                                        <p:cTn id="22" dur="1000" fill="hold"/>
                                        <p:tgtEl>
                                          <p:spTgt spid="17410">
                                            <p:txEl>
                                              <p:charRg st="121" end="133"/>
                                            </p:txEl>
                                          </p:spTgt>
                                        </p:tgtEl>
                                        <p:attrNameLst>
                                          <p:attrName>ppt_x</p:attrName>
                                        </p:attrNameLst>
                                      </p:cBhvr>
                                      <p:tavLst>
                                        <p:tav tm="0">
                                          <p:val>
                                            <p:strVal val="#ppt_x"/>
                                          </p:val>
                                        </p:tav>
                                        <p:tav tm="100000">
                                          <p:val>
                                            <p:strVal val="#ppt_x"/>
                                          </p:val>
                                        </p:tav>
                                      </p:tavLst>
                                    </p:anim>
                                    <p:anim calcmode="lin" valueType="num">
                                      <p:cBhvr>
                                        <p:cTn id="23" dur="1000" fill="hold"/>
                                        <p:tgtEl>
                                          <p:spTgt spid="17410">
                                            <p:txEl>
                                              <p:charRg st="121" end="13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iterate type="lt">
                                    <p:tmPct val="10000"/>
                                  </p:iterate>
                                  <p:childTnLst>
                                    <p:set>
                                      <p:cBhvr>
                                        <p:cTn id="27" dur="1" fill="hold">
                                          <p:stCondLst>
                                            <p:cond delay="0"/>
                                          </p:stCondLst>
                                        </p:cTn>
                                        <p:tgtEl>
                                          <p:spTgt spid="17410">
                                            <p:txEl>
                                              <p:charRg st="133" end="143"/>
                                            </p:txEl>
                                          </p:spTgt>
                                        </p:tgtEl>
                                        <p:attrNameLst>
                                          <p:attrName>style.visibility</p:attrName>
                                        </p:attrNameLst>
                                      </p:cBhvr>
                                      <p:to>
                                        <p:strVal val="visible"/>
                                      </p:to>
                                    </p:set>
                                    <p:animEffect transition="in" filter="fade">
                                      <p:cBhvr>
                                        <p:cTn id="28" dur="1000"/>
                                        <p:tgtEl>
                                          <p:spTgt spid="17410">
                                            <p:txEl>
                                              <p:charRg st="133" end="143"/>
                                            </p:txEl>
                                          </p:spTgt>
                                        </p:tgtEl>
                                      </p:cBhvr>
                                    </p:animEffect>
                                    <p:anim calcmode="lin" valueType="num">
                                      <p:cBhvr>
                                        <p:cTn id="29" dur="1000" fill="hold"/>
                                        <p:tgtEl>
                                          <p:spTgt spid="17410">
                                            <p:txEl>
                                              <p:charRg st="133" end="143"/>
                                            </p:txEl>
                                          </p:spTgt>
                                        </p:tgtEl>
                                        <p:attrNameLst>
                                          <p:attrName>ppt_x</p:attrName>
                                        </p:attrNameLst>
                                      </p:cBhvr>
                                      <p:tavLst>
                                        <p:tav tm="0">
                                          <p:val>
                                            <p:strVal val="#ppt_x"/>
                                          </p:val>
                                        </p:tav>
                                        <p:tav tm="100000">
                                          <p:val>
                                            <p:strVal val="#ppt_x"/>
                                          </p:val>
                                        </p:tav>
                                      </p:tavLst>
                                    </p:anim>
                                    <p:anim calcmode="lin" valueType="num">
                                      <p:cBhvr>
                                        <p:cTn id="30" dur="1000" fill="hold"/>
                                        <p:tgtEl>
                                          <p:spTgt spid="17410">
                                            <p:txEl>
                                              <p:charRg st="133" end="14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iterate type="lt">
                                    <p:tmPct val="10000"/>
                                  </p:iterate>
                                  <p:childTnLst>
                                    <p:set>
                                      <p:cBhvr>
                                        <p:cTn id="34" dur="1" fill="hold">
                                          <p:stCondLst>
                                            <p:cond delay="0"/>
                                          </p:stCondLst>
                                        </p:cTn>
                                        <p:tgtEl>
                                          <p:spTgt spid="17410">
                                            <p:txEl>
                                              <p:charRg st="143" end="154"/>
                                            </p:txEl>
                                          </p:spTgt>
                                        </p:tgtEl>
                                        <p:attrNameLst>
                                          <p:attrName>style.visibility</p:attrName>
                                        </p:attrNameLst>
                                      </p:cBhvr>
                                      <p:to>
                                        <p:strVal val="visible"/>
                                      </p:to>
                                    </p:set>
                                    <p:animEffect transition="in" filter="fade">
                                      <p:cBhvr>
                                        <p:cTn id="35" dur="1000"/>
                                        <p:tgtEl>
                                          <p:spTgt spid="17410">
                                            <p:txEl>
                                              <p:charRg st="143" end="154"/>
                                            </p:txEl>
                                          </p:spTgt>
                                        </p:tgtEl>
                                      </p:cBhvr>
                                    </p:animEffect>
                                    <p:anim calcmode="lin" valueType="num">
                                      <p:cBhvr>
                                        <p:cTn id="36" dur="1000" fill="hold"/>
                                        <p:tgtEl>
                                          <p:spTgt spid="17410">
                                            <p:txEl>
                                              <p:charRg st="143" end="154"/>
                                            </p:txEl>
                                          </p:spTgt>
                                        </p:tgtEl>
                                        <p:attrNameLst>
                                          <p:attrName>ppt_x</p:attrName>
                                        </p:attrNameLst>
                                      </p:cBhvr>
                                      <p:tavLst>
                                        <p:tav tm="0">
                                          <p:val>
                                            <p:strVal val="#ppt_x"/>
                                          </p:val>
                                        </p:tav>
                                        <p:tav tm="100000">
                                          <p:val>
                                            <p:strVal val="#ppt_x"/>
                                          </p:val>
                                        </p:tav>
                                      </p:tavLst>
                                    </p:anim>
                                    <p:anim calcmode="lin" valueType="num">
                                      <p:cBhvr>
                                        <p:cTn id="37" dur="1000" fill="hold"/>
                                        <p:tgtEl>
                                          <p:spTgt spid="17410">
                                            <p:txEl>
                                              <p:charRg st="143" end="15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2"/>
          <p:cNvSpPr>
            <a:spLocks noGrp="1"/>
          </p:cNvSpPr>
          <p:nvPr>
            <p:ph type="body"/>
          </p:nvPr>
        </p:nvSpPr>
        <p:spPr>
          <a:xfrm>
            <a:off x="0" y="0"/>
            <a:ext cx="9144000" cy="6858000"/>
          </a:xfrm>
          <a:ln/>
        </p:spPr>
        <p:txBody>
          <a:bodyPr vert="horz" wrap="square" lIns="91440" tIns="45720" rIns="91440" bIns="45720" anchor="t"/>
          <a:p>
            <a:pPr eaLnBrk="1" hangingPunct="1"/>
            <a:r>
              <a:rPr lang="en-US" altLang="zh-CN" sz="2800" b="1" dirty="0"/>
              <a:t>20</a:t>
            </a:r>
            <a:r>
              <a:rPr lang="zh-CN" altLang="en-US" sz="2800" b="1" dirty="0"/>
              <a:t>．法国人达尔让松在</a:t>
            </a:r>
            <a:r>
              <a:rPr lang="en-US" altLang="zh-CN" sz="2800" b="1" dirty="0">
                <a:solidFill>
                  <a:srgbClr val="FF0000"/>
                </a:solidFill>
              </a:rPr>
              <a:t>18</a:t>
            </a:r>
            <a:r>
              <a:rPr lang="zh-CN" altLang="en-US" sz="2800" b="1" dirty="0">
                <a:solidFill>
                  <a:srgbClr val="FF0000"/>
                </a:solidFill>
              </a:rPr>
              <a:t>世纪中期</a:t>
            </a:r>
            <a:r>
              <a:rPr lang="zh-CN" altLang="en-US" sz="2800" b="1" dirty="0"/>
              <a:t>写道：“</a:t>
            </a:r>
            <a:r>
              <a:rPr lang="zh-CN" altLang="en-US" sz="2800" b="1" dirty="0">
                <a:ea typeface="楷体" panose="02010609060101010101" pitchFamily="49" charset="-122"/>
              </a:rPr>
              <a:t>委托给</a:t>
            </a:r>
            <a:r>
              <a:rPr lang="zh-CN" altLang="en-US" sz="2800" b="1" dirty="0">
                <a:solidFill>
                  <a:srgbClr val="FF0000"/>
                </a:solidFill>
                <a:ea typeface="楷体" panose="02010609060101010101" pitchFamily="49" charset="-122"/>
              </a:rPr>
              <a:t>大臣</a:t>
            </a:r>
            <a:r>
              <a:rPr lang="zh-CN" altLang="en-US" sz="2800" b="1" dirty="0">
                <a:ea typeface="楷体" panose="02010609060101010101" pitchFamily="49" charset="-122"/>
              </a:rPr>
              <a:t>们的事务漫无边际。</a:t>
            </a:r>
            <a:r>
              <a:rPr lang="zh-CN" altLang="en-US" sz="2800" b="1" dirty="0">
                <a:solidFill>
                  <a:srgbClr val="FF0000"/>
                </a:solidFill>
                <a:ea typeface="楷体" panose="02010609060101010101" pitchFamily="49" charset="-122"/>
              </a:rPr>
              <a:t>没有他们，什么事也办不了</a:t>
            </a:r>
            <a:r>
              <a:rPr lang="zh-CN" altLang="en-US" sz="2800" b="1" dirty="0">
                <a:ea typeface="楷体" panose="02010609060101010101" pitchFamily="49" charset="-122"/>
              </a:rPr>
              <a:t>，只有通过他们，事情才能办成；如果他们的知识与他们庞大的权力有距离，</a:t>
            </a:r>
            <a:r>
              <a:rPr lang="zh-CN" altLang="en-US" sz="2800" b="1" dirty="0">
                <a:solidFill>
                  <a:srgbClr val="FF0000"/>
                </a:solidFill>
                <a:ea typeface="楷体" panose="02010609060101010101" pitchFamily="49" charset="-122"/>
              </a:rPr>
              <a:t>他们便被迫将一切交给办事员办理</a:t>
            </a:r>
            <a:r>
              <a:rPr lang="zh-CN" altLang="en-US" sz="2800" b="1" dirty="0"/>
              <a:t>。”上述材料说明，当时的</a:t>
            </a:r>
            <a:r>
              <a:rPr lang="zh-CN" altLang="en-US" sz="2800" b="1" dirty="0">
                <a:solidFill>
                  <a:srgbClr val="FF0000"/>
                </a:solidFill>
              </a:rPr>
              <a:t>法国</a:t>
            </a:r>
            <a:endParaRPr lang="zh-CN" altLang="en-US" sz="2800" b="1" dirty="0">
              <a:solidFill>
                <a:srgbClr val="FF0000"/>
              </a:solidFill>
            </a:endParaRPr>
          </a:p>
          <a:p>
            <a:pPr eaLnBrk="1" hangingPunct="1"/>
            <a:r>
              <a:rPr lang="en-US" altLang="zh-CN" sz="2800" b="1" dirty="0"/>
              <a:t>A</a:t>
            </a:r>
            <a:r>
              <a:rPr lang="zh-CN" altLang="en-US" sz="2800" b="1" dirty="0"/>
              <a:t>．专制王权强化	</a:t>
            </a:r>
            <a:r>
              <a:rPr lang="en-US" altLang="zh-CN" sz="2800" b="1" dirty="0"/>
              <a:t>B</a:t>
            </a:r>
            <a:r>
              <a:rPr lang="zh-CN" altLang="en-US" sz="2800" b="1" dirty="0"/>
              <a:t>．办事人员权力上升 </a:t>
            </a:r>
            <a:endParaRPr lang="zh-CN" altLang="en-US" sz="2800" b="1" dirty="0"/>
          </a:p>
          <a:p>
            <a:pPr eaLnBrk="1" hangingPunct="1"/>
            <a:r>
              <a:rPr lang="en-US" altLang="zh-CN" sz="2800" b="1" dirty="0"/>
              <a:t>C</a:t>
            </a:r>
            <a:r>
              <a:rPr lang="zh-CN" altLang="en-US" sz="2800" b="1" dirty="0"/>
              <a:t>．国王权力旁落	</a:t>
            </a:r>
            <a:r>
              <a:rPr lang="en-US" altLang="zh-CN" sz="2800" b="1" dirty="0"/>
              <a:t>D</a:t>
            </a:r>
            <a:r>
              <a:rPr lang="zh-CN" altLang="en-US" sz="2800" b="1" dirty="0"/>
              <a:t>．社会等级壁垒森严</a:t>
            </a:r>
            <a:endParaRPr lang="zh-CN" altLang="en-US" sz="2800" b="1" dirty="0"/>
          </a:p>
          <a:p>
            <a:pPr eaLnBrk="1" hangingPunct="1"/>
            <a:r>
              <a:rPr lang="zh-CN" altLang="en-US" sz="2800" b="1" dirty="0">
                <a:solidFill>
                  <a:srgbClr val="FF0000"/>
                </a:solidFill>
              </a:rPr>
              <a:t>解题思路分析</a:t>
            </a:r>
            <a:endParaRPr lang="zh-CN" altLang="en-US" sz="2800" b="1" dirty="0">
              <a:solidFill>
                <a:srgbClr val="FF0000"/>
              </a:solidFill>
            </a:endParaRPr>
          </a:p>
          <a:p>
            <a:pPr eaLnBrk="1" hangingPunct="1"/>
            <a:r>
              <a:rPr lang="en-US" altLang="zh-CN" sz="2800" b="1" dirty="0"/>
              <a:t>18</a:t>
            </a:r>
            <a:r>
              <a:rPr lang="zh-CN" altLang="en-US" sz="2800" b="1" dirty="0"/>
              <a:t>世纪中期法国政治特征</a:t>
            </a:r>
            <a:r>
              <a:rPr lang="en-US" altLang="zh-CN" sz="2800" b="1" dirty="0"/>
              <a:t>——</a:t>
            </a:r>
            <a:r>
              <a:rPr lang="zh-CN" altLang="en-US" sz="2800" b="1" dirty="0"/>
              <a:t>？</a:t>
            </a:r>
            <a:endParaRPr lang="zh-CN" altLang="en-US" sz="2800" b="1" dirty="0"/>
          </a:p>
          <a:p>
            <a:pPr eaLnBrk="1" hangingPunct="1"/>
            <a:r>
              <a:rPr lang="zh-CN" altLang="en-US" sz="2800" b="1" dirty="0">
                <a:solidFill>
                  <a:srgbClr val="000099"/>
                </a:solidFill>
              </a:rPr>
              <a:t>波旁王朝专制统治</a:t>
            </a:r>
            <a:endParaRPr lang="zh-CN" altLang="en-US" sz="2800" b="1" dirty="0">
              <a:solidFill>
                <a:srgbClr val="000099"/>
              </a:solidFill>
            </a:endParaRPr>
          </a:p>
          <a:p>
            <a:pPr eaLnBrk="1" hangingPunct="1"/>
            <a:r>
              <a:rPr lang="zh-CN" altLang="en-US" sz="2800" b="1" dirty="0"/>
              <a:t>大臣权力转移到办事员（表层信息）</a:t>
            </a:r>
            <a:endParaRPr lang="zh-CN" altLang="en-US" sz="2800" b="1" dirty="0"/>
          </a:p>
          <a:p>
            <a:pPr eaLnBrk="1" hangingPunct="1"/>
            <a:r>
              <a:rPr lang="zh-CN" altLang="en-US" sz="2800" b="1" dirty="0"/>
              <a:t>思考：</a:t>
            </a:r>
            <a:endParaRPr lang="zh-CN" altLang="en-US" sz="2800" b="1" dirty="0"/>
          </a:p>
          <a:p>
            <a:pPr eaLnBrk="1" hangingPunct="1"/>
            <a:r>
              <a:rPr lang="zh-CN" altLang="en-US" sz="2800" b="1" dirty="0"/>
              <a:t>办事员和国王的关系</a:t>
            </a:r>
            <a:r>
              <a:rPr lang="en-US" altLang="zh-CN" sz="2800" b="1" dirty="0"/>
              <a:t>——</a:t>
            </a:r>
            <a:r>
              <a:rPr lang="zh-CN" altLang="en-US" sz="2800" b="1" dirty="0"/>
              <a:t>亲信 随从</a:t>
            </a:r>
            <a:endParaRPr lang="zh-CN" altLang="en-US" sz="2800" b="1" dirty="0"/>
          </a:p>
          <a:p>
            <a:pPr eaLnBrk="1" hangingPunct="1"/>
            <a:r>
              <a:rPr lang="zh-CN" altLang="en-US" sz="2800" b="1" dirty="0"/>
              <a:t>办事员</a:t>
            </a:r>
            <a:r>
              <a:rPr lang="en-US" altLang="zh-CN" sz="2800" b="1" dirty="0"/>
              <a:t>——</a:t>
            </a:r>
            <a:r>
              <a:rPr lang="zh-CN" altLang="en-US" sz="2800" b="1" dirty="0"/>
              <a:t>直接听命于国王</a:t>
            </a:r>
            <a:endParaRPr lang="zh-CN" altLang="en-US" sz="2800" b="1" dirty="0"/>
          </a:p>
          <a:p>
            <a:pPr eaLnBrk="1" hangingPunct="1"/>
            <a:endParaRPr lang="en-US" altLang="zh-CN"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18434">
                                            <p:txEl>
                                              <p:charRg st="0" end="111"/>
                                            </p:txEl>
                                          </p:spTgt>
                                        </p:tgtEl>
                                        <p:attrNameLst>
                                          <p:attrName>style.visibility</p:attrName>
                                        </p:attrNameLst>
                                      </p:cBhvr>
                                      <p:to>
                                        <p:strVal val="visible"/>
                                      </p:to>
                                    </p:set>
                                    <p:animEffect transition="in" filter="fade">
                                      <p:cBhvr>
                                        <p:cTn id="7" dur="1000"/>
                                        <p:tgtEl>
                                          <p:spTgt spid="18434">
                                            <p:txEl>
                                              <p:charRg st="0" end="111"/>
                                            </p:txEl>
                                          </p:spTgt>
                                        </p:tgtEl>
                                      </p:cBhvr>
                                    </p:animEffect>
                                    <p:anim calcmode="lin" valueType="num">
                                      <p:cBhvr>
                                        <p:cTn id="8" dur="1000" fill="hold"/>
                                        <p:tgtEl>
                                          <p:spTgt spid="18434">
                                            <p:txEl>
                                              <p:charRg st="0" end="111"/>
                                            </p:txEl>
                                          </p:spTgt>
                                        </p:tgtEl>
                                        <p:attrNameLst>
                                          <p:attrName>ppt_x</p:attrName>
                                        </p:attrNameLst>
                                      </p:cBhvr>
                                      <p:tavLst>
                                        <p:tav tm="0">
                                          <p:val>
                                            <p:strVal val="#ppt_x"/>
                                          </p:val>
                                        </p:tav>
                                        <p:tav tm="100000">
                                          <p:val>
                                            <p:strVal val="#ppt_x"/>
                                          </p:val>
                                        </p:tav>
                                      </p:tavLst>
                                    </p:anim>
                                    <p:anim calcmode="lin" valueType="num">
                                      <p:cBhvr>
                                        <p:cTn id="9" dur="1000" fill="hold"/>
                                        <p:tgtEl>
                                          <p:spTgt spid="18434">
                                            <p:txEl>
                                              <p:charRg st="0" end="11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18434">
                                            <p:txEl>
                                              <p:charRg st="111" end="132"/>
                                            </p:txEl>
                                          </p:spTgt>
                                        </p:tgtEl>
                                        <p:attrNameLst>
                                          <p:attrName>style.visibility</p:attrName>
                                        </p:attrNameLst>
                                      </p:cBhvr>
                                      <p:to>
                                        <p:strVal val="visible"/>
                                      </p:to>
                                    </p:set>
                                    <p:animEffect transition="in" filter="fade">
                                      <p:cBhvr>
                                        <p:cTn id="14" dur="1000"/>
                                        <p:tgtEl>
                                          <p:spTgt spid="18434">
                                            <p:txEl>
                                              <p:charRg st="111" end="132"/>
                                            </p:txEl>
                                          </p:spTgt>
                                        </p:tgtEl>
                                      </p:cBhvr>
                                    </p:animEffect>
                                    <p:anim calcmode="lin" valueType="num">
                                      <p:cBhvr>
                                        <p:cTn id="15" dur="1000" fill="hold"/>
                                        <p:tgtEl>
                                          <p:spTgt spid="18434">
                                            <p:txEl>
                                              <p:charRg st="111" end="132"/>
                                            </p:txEl>
                                          </p:spTgt>
                                        </p:tgtEl>
                                        <p:attrNameLst>
                                          <p:attrName>ppt_x</p:attrName>
                                        </p:attrNameLst>
                                      </p:cBhvr>
                                      <p:tavLst>
                                        <p:tav tm="0">
                                          <p:val>
                                            <p:strVal val="#ppt_x"/>
                                          </p:val>
                                        </p:tav>
                                        <p:tav tm="100000">
                                          <p:val>
                                            <p:strVal val="#ppt_x"/>
                                          </p:val>
                                        </p:tav>
                                      </p:tavLst>
                                    </p:anim>
                                    <p:anim calcmode="lin" valueType="num">
                                      <p:cBhvr>
                                        <p:cTn id="16" dur="1000" fill="hold"/>
                                        <p:tgtEl>
                                          <p:spTgt spid="18434">
                                            <p:txEl>
                                              <p:charRg st="111" end="13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iterate type="lt">
                                    <p:tmPct val="10000"/>
                                  </p:iterate>
                                  <p:childTnLst>
                                    <p:set>
                                      <p:cBhvr>
                                        <p:cTn id="20" dur="1" fill="hold">
                                          <p:stCondLst>
                                            <p:cond delay="0"/>
                                          </p:stCondLst>
                                        </p:cTn>
                                        <p:tgtEl>
                                          <p:spTgt spid="18434">
                                            <p:txEl>
                                              <p:charRg st="132" end="152"/>
                                            </p:txEl>
                                          </p:spTgt>
                                        </p:tgtEl>
                                        <p:attrNameLst>
                                          <p:attrName>style.visibility</p:attrName>
                                        </p:attrNameLst>
                                      </p:cBhvr>
                                      <p:to>
                                        <p:strVal val="visible"/>
                                      </p:to>
                                    </p:set>
                                    <p:animEffect transition="in" filter="fade">
                                      <p:cBhvr>
                                        <p:cTn id="21" dur="1000"/>
                                        <p:tgtEl>
                                          <p:spTgt spid="18434">
                                            <p:txEl>
                                              <p:charRg st="132" end="152"/>
                                            </p:txEl>
                                          </p:spTgt>
                                        </p:tgtEl>
                                      </p:cBhvr>
                                    </p:animEffect>
                                    <p:anim calcmode="lin" valueType="num">
                                      <p:cBhvr>
                                        <p:cTn id="22" dur="1000" fill="hold"/>
                                        <p:tgtEl>
                                          <p:spTgt spid="18434">
                                            <p:txEl>
                                              <p:charRg st="132" end="152"/>
                                            </p:txEl>
                                          </p:spTgt>
                                        </p:tgtEl>
                                        <p:attrNameLst>
                                          <p:attrName>ppt_x</p:attrName>
                                        </p:attrNameLst>
                                      </p:cBhvr>
                                      <p:tavLst>
                                        <p:tav tm="0">
                                          <p:val>
                                            <p:strVal val="#ppt_x"/>
                                          </p:val>
                                        </p:tav>
                                        <p:tav tm="100000">
                                          <p:val>
                                            <p:strVal val="#ppt_x"/>
                                          </p:val>
                                        </p:tav>
                                      </p:tavLst>
                                    </p:anim>
                                    <p:anim calcmode="lin" valueType="num">
                                      <p:cBhvr>
                                        <p:cTn id="23" dur="1000" fill="hold"/>
                                        <p:tgtEl>
                                          <p:spTgt spid="18434">
                                            <p:txEl>
                                              <p:charRg st="132" end="15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iterate type="lt">
                                    <p:tmPct val="10000"/>
                                  </p:iterate>
                                  <p:childTnLst>
                                    <p:set>
                                      <p:cBhvr>
                                        <p:cTn id="27" dur="1" fill="hold">
                                          <p:stCondLst>
                                            <p:cond delay="0"/>
                                          </p:stCondLst>
                                        </p:cTn>
                                        <p:tgtEl>
                                          <p:spTgt spid="18434">
                                            <p:txEl>
                                              <p:charRg st="152" end="159"/>
                                            </p:txEl>
                                          </p:spTgt>
                                        </p:tgtEl>
                                        <p:attrNameLst>
                                          <p:attrName>style.visibility</p:attrName>
                                        </p:attrNameLst>
                                      </p:cBhvr>
                                      <p:to>
                                        <p:strVal val="visible"/>
                                      </p:to>
                                    </p:set>
                                    <p:animEffect transition="in" filter="fade">
                                      <p:cBhvr>
                                        <p:cTn id="28" dur="1000"/>
                                        <p:tgtEl>
                                          <p:spTgt spid="18434">
                                            <p:txEl>
                                              <p:charRg st="152" end="159"/>
                                            </p:txEl>
                                          </p:spTgt>
                                        </p:tgtEl>
                                      </p:cBhvr>
                                    </p:animEffect>
                                    <p:anim calcmode="lin" valueType="num">
                                      <p:cBhvr>
                                        <p:cTn id="29" dur="1000" fill="hold"/>
                                        <p:tgtEl>
                                          <p:spTgt spid="18434">
                                            <p:txEl>
                                              <p:charRg st="152" end="159"/>
                                            </p:txEl>
                                          </p:spTgt>
                                        </p:tgtEl>
                                        <p:attrNameLst>
                                          <p:attrName>ppt_x</p:attrName>
                                        </p:attrNameLst>
                                      </p:cBhvr>
                                      <p:tavLst>
                                        <p:tav tm="0">
                                          <p:val>
                                            <p:strVal val="#ppt_x"/>
                                          </p:val>
                                        </p:tav>
                                        <p:tav tm="100000">
                                          <p:val>
                                            <p:strVal val="#ppt_x"/>
                                          </p:val>
                                        </p:tav>
                                      </p:tavLst>
                                    </p:anim>
                                    <p:anim calcmode="lin" valueType="num">
                                      <p:cBhvr>
                                        <p:cTn id="30" dur="1000" fill="hold"/>
                                        <p:tgtEl>
                                          <p:spTgt spid="18434">
                                            <p:txEl>
                                              <p:charRg st="152" end="159"/>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iterate type="lt">
                                    <p:tmPct val="10000"/>
                                  </p:iterate>
                                  <p:childTnLst>
                                    <p:set>
                                      <p:cBhvr>
                                        <p:cTn id="34" dur="1" fill="hold">
                                          <p:stCondLst>
                                            <p:cond delay="0"/>
                                          </p:stCondLst>
                                        </p:cTn>
                                        <p:tgtEl>
                                          <p:spTgt spid="18434">
                                            <p:txEl>
                                              <p:charRg st="159" end="175"/>
                                            </p:txEl>
                                          </p:spTgt>
                                        </p:tgtEl>
                                        <p:attrNameLst>
                                          <p:attrName>style.visibility</p:attrName>
                                        </p:attrNameLst>
                                      </p:cBhvr>
                                      <p:to>
                                        <p:strVal val="visible"/>
                                      </p:to>
                                    </p:set>
                                    <p:animEffect transition="in" filter="fade">
                                      <p:cBhvr>
                                        <p:cTn id="35" dur="1000"/>
                                        <p:tgtEl>
                                          <p:spTgt spid="18434">
                                            <p:txEl>
                                              <p:charRg st="159" end="175"/>
                                            </p:txEl>
                                          </p:spTgt>
                                        </p:tgtEl>
                                      </p:cBhvr>
                                    </p:animEffect>
                                    <p:anim calcmode="lin" valueType="num">
                                      <p:cBhvr>
                                        <p:cTn id="36" dur="1000" fill="hold"/>
                                        <p:tgtEl>
                                          <p:spTgt spid="18434">
                                            <p:txEl>
                                              <p:charRg st="159" end="175"/>
                                            </p:txEl>
                                          </p:spTgt>
                                        </p:tgtEl>
                                        <p:attrNameLst>
                                          <p:attrName>ppt_x</p:attrName>
                                        </p:attrNameLst>
                                      </p:cBhvr>
                                      <p:tavLst>
                                        <p:tav tm="0">
                                          <p:val>
                                            <p:strVal val="#ppt_x"/>
                                          </p:val>
                                        </p:tav>
                                        <p:tav tm="100000">
                                          <p:val>
                                            <p:strVal val="#ppt_x"/>
                                          </p:val>
                                        </p:tav>
                                      </p:tavLst>
                                    </p:anim>
                                    <p:anim calcmode="lin" valueType="num">
                                      <p:cBhvr>
                                        <p:cTn id="37" dur="1000" fill="hold"/>
                                        <p:tgtEl>
                                          <p:spTgt spid="18434">
                                            <p:txEl>
                                              <p:charRg st="159" end="17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iterate type="lt">
                                    <p:tmPct val="10000"/>
                                  </p:iterate>
                                  <p:childTnLst>
                                    <p:set>
                                      <p:cBhvr>
                                        <p:cTn id="41" dur="1" fill="hold">
                                          <p:stCondLst>
                                            <p:cond delay="0"/>
                                          </p:stCondLst>
                                        </p:cTn>
                                        <p:tgtEl>
                                          <p:spTgt spid="18434">
                                            <p:txEl>
                                              <p:charRg st="175" end="184"/>
                                            </p:txEl>
                                          </p:spTgt>
                                        </p:tgtEl>
                                        <p:attrNameLst>
                                          <p:attrName>style.visibility</p:attrName>
                                        </p:attrNameLst>
                                      </p:cBhvr>
                                      <p:to>
                                        <p:strVal val="visible"/>
                                      </p:to>
                                    </p:set>
                                    <p:animEffect transition="in" filter="fade">
                                      <p:cBhvr>
                                        <p:cTn id="42" dur="1000"/>
                                        <p:tgtEl>
                                          <p:spTgt spid="18434">
                                            <p:txEl>
                                              <p:charRg st="175" end="184"/>
                                            </p:txEl>
                                          </p:spTgt>
                                        </p:tgtEl>
                                      </p:cBhvr>
                                    </p:animEffect>
                                    <p:anim calcmode="lin" valueType="num">
                                      <p:cBhvr>
                                        <p:cTn id="43" dur="1000" fill="hold"/>
                                        <p:tgtEl>
                                          <p:spTgt spid="18434">
                                            <p:txEl>
                                              <p:charRg st="175" end="184"/>
                                            </p:txEl>
                                          </p:spTgt>
                                        </p:tgtEl>
                                        <p:attrNameLst>
                                          <p:attrName>ppt_x</p:attrName>
                                        </p:attrNameLst>
                                      </p:cBhvr>
                                      <p:tavLst>
                                        <p:tav tm="0">
                                          <p:val>
                                            <p:strVal val="#ppt_x"/>
                                          </p:val>
                                        </p:tav>
                                        <p:tav tm="100000">
                                          <p:val>
                                            <p:strVal val="#ppt_x"/>
                                          </p:val>
                                        </p:tav>
                                      </p:tavLst>
                                    </p:anim>
                                    <p:anim calcmode="lin" valueType="num">
                                      <p:cBhvr>
                                        <p:cTn id="44" dur="1000" fill="hold"/>
                                        <p:tgtEl>
                                          <p:spTgt spid="18434">
                                            <p:txEl>
                                              <p:charRg st="175" end="18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iterate type="lt">
                                    <p:tmPct val="10000"/>
                                  </p:iterate>
                                  <p:childTnLst>
                                    <p:set>
                                      <p:cBhvr>
                                        <p:cTn id="48" dur="1" fill="hold">
                                          <p:stCondLst>
                                            <p:cond delay="0"/>
                                          </p:stCondLst>
                                        </p:cTn>
                                        <p:tgtEl>
                                          <p:spTgt spid="18434">
                                            <p:txEl>
                                              <p:charRg st="184" end="201"/>
                                            </p:txEl>
                                          </p:spTgt>
                                        </p:tgtEl>
                                        <p:attrNameLst>
                                          <p:attrName>style.visibility</p:attrName>
                                        </p:attrNameLst>
                                      </p:cBhvr>
                                      <p:to>
                                        <p:strVal val="visible"/>
                                      </p:to>
                                    </p:set>
                                    <p:animEffect transition="in" filter="fade">
                                      <p:cBhvr>
                                        <p:cTn id="49" dur="1000"/>
                                        <p:tgtEl>
                                          <p:spTgt spid="18434">
                                            <p:txEl>
                                              <p:charRg st="184" end="201"/>
                                            </p:txEl>
                                          </p:spTgt>
                                        </p:tgtEl>
                                      </p:cBhvr>
                                    </p:animEffect>
                                    <p:anim calcmode="lin" valueType="num">
                                      <p:cBhvr>
                                        <p:cTn id="50" dur="1000" fill="hold"/>
                                        <p:tgtEl>
                                          <p:spTgt spid="18434">
                                            <p:txEl>
                                              <p:charRg st="184" end="201"/>
                                            </p:txEl>
                                          </p:spTgt>
                                        </p:tgtEl>
                                        <p:attrNameLst>
                                          <p:attrName>ppt_x</p:attrName>
                                        </p:attrNameLst>
                                      </p:cBhvr>
                                      <p:tavLst>
                                        <p:tav tm="0">
                                          <p:val>
                                            <p:strVal val="#ppt_x"/>
                                          </p:val>
                                        </p:tav>
                                        <p:tav tm="100000">
                                          <p:val>
                                            <p:strVal val="#ppt_x"/>
                                          </p:val>
                                        </p:tav>
                                      </p:tavLst>
                                    </p:anim>
                                    <p:anim calcmode="lin" valueType="num">
                                      <p:cBhvr>
                                        <p:cTn id="51" dur="1000" fill="hold"/>
                                        <p:tgtEl>
                                          <p:spTgt spid="18434">
                                            <p:txEl>
                                              <p:charRg st="184" end="20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iterate type="lt">
                                    <p:tmPct val="10000"/>
                                  </p:iterate>
                                  <p:childTnLst>
                                    <p:set>
                                      <p:cBhvr>
                                        <p:cTn id="55" dur="1" fill="hold">
                                          <p:stCondLst>
                                            <p:cond delay="0"/>
                                          </p:stCondLst>
                                        </p:cTn>
                                        <p:tgtEl>
                                          <p:spTgt spid="18434">
                                            <p:txEl>
                                              <p:charRg st="201" end="205"/>
                                            </p:txEl>
                                          </p:spTgt>
                                        </p:tgtEl>
                                        <p:attrNameLst>
                                          <p:attrName>style.visibility</p:attrName>
                                        </p:attrNameLst>
                                      </p:cBhvr>
                                      <p:to>
                                        <p:strVal val="visible"/>
                                      </p:to>
                                    </p:set>
                                    <p:animEffect transition="in" filter="fade">
                                      <p:cBhvr>
                                        <p:cTn id="56" dur="1000"/>
                                        <p:tgtEl>
                                          <p:spTgt spid="18434">
                                            <p:txEl>
                                              <p:charRg st="201" end="205"/>
                                            </p:txEl>
                                          </p:spTgt>
                                        </p:tgtEl>
                                      </p:cBhvr>
                                    </p:animEffect>
                                    <p:anim calcmode="lin" valueType="num">
                                      <p:cBhvr>
                                        <p:cTn id="57" dur="1000" fill="hold"/>
                                        <p:tgtEl>
                                          <p:spTgt spid="18434">
                                            <p:txEl>
                                              <p:charRg st="201" end="205"/>
                                            </p:txEl>
                                          </p:spTgt>
                                        </p:tgtEl>
                                        <p:attrNameLst>
                                          <p:attrName>ppt_x</p:attrName>
                                        </p:attrNameLst>
                                      </p:cBhvr>
                                      <p:tavLst>
                                        <p:tav tm="0">
                                          <p:val>
                                            <p:strVal val="#ppt_x"/>
                                          </p:val>
                                        </p:tav>
                                        <p:tav tm="100000">
                                          <p:val>
                                            <p:strVal val="#ppt_x"/>
                                          </p:val>
                                        </p:tav>
                                      </p:tavLst>
                                    </p:anim>
                                    <p:anim calcmode="lin" valueType="num">
                                      <p:cBhvr>
                                        <p:cTn id="58" dur="1000" fill="hold"/>
                                        <p:tgtEl>
                                          <p:spTgt spid="18434">
                                            <p:txEl>
                                              <p:charRg st="201" end="205"/>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iterate type="lt">
                                    <p:tmPct val="10000"/>
                                  </p:iterate>
                                  <p:childTnLst>
                                    <p:set>
                                      <p:cBhvr>
                                        <p:cTn id="62" dur="1" fill="hold">
                                          <p:stCondLst>
                                            <p:cond delay="0"/>
                                          </p:stCondLst>
                                        </p:cTn>
                                        <p:tgtEl>
                                          <p:spTgt spid="18434">
                                            <p:txEl>
                                              <p:charRg st="205" end="222"/>
                                            </p:txEl>
                                          </p:spTgt>
                                        </p:tgtEl>
                                        <p:attrNameLst>
                                          <p:attrName>style.visibility</p:attrName>
                                        </p:attrNameLst>
                                      </p:cBhvr>
                                      <p:to>
                                        <p:strVal val="visible"/>
                                      </p:to>
                                    </p:set>
                                    <p:animEffect transition="in" filter="fade">
                                      <p:cBhvr>
                                        <p:cTn id="63" dur="1000"/>
                                        <p:tgtEl>
                                          <p:spTgt spid="18434">
                                            <p:txEl>
                                              <p:charRg st="205" end="222"/>
                                            </p:txEl>
                                          </p:spTgt>
                                        </p:tgtEl>
                                      </p:cBhvr>
                                    </p:animEffect>
                                    <p:anim calcmode="lin" valueType="num">
                                      <p:cBhvr>
                                        <p:cTn id="64" dur="1000" fill="hold"/>
                                        <p:tgtEl>
                                          <p:spTgt spid="18434">
                                            <p:txEl>
                                              <p:charRg st="205" end="222"/>
                                            </p:txEl>
                                          </p:spTgt>
                                        </p:tgtEl>
                                        <p:attrNameLst>
                                          <p:attrName>ppt_x</p:attrName>
                                        </p:attrNameLst>
                                      </p:cBhvr>
                                      <p:tavLst>
                                        <p:tav tm="0">
                                          <p:val>
                                            <p:strVal val="#ppt_x"/>
                                          </p:val>
                                        </p:tav>
                                        <p:tav tm="100000">
                                          <p:val>
                                            <p:strVal val="#ppt_x"/>
                                          </p:val>
                                        </p:tav>
                                      </p:tavLst>
                                    </p:anim>
                                    <p:anim calcmode="lin" valueType="num">
                                      <p:cBhvr>
                                        <p:cTn id="65" dur="1000" fill="hold"/>
                                        <p:tgtEl>
                                          <p:spTgt spid="18434">
                                            <p:txEl>
                                              <p:charRg st="205" end="222"/>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iterate type="lt">
                                    <p:tmPct val="10000"/>
                                  </p:iterate>
                                  <p:childTnLst>
                                    <p:set>
                                      <p:cBhvr>
                                        <p:cTn id="69" dur="1" fill="hold">
                                          <p:stCondLst>
                                            <p:cond delay="0"/>
                                          </p:stCondLst>
                                        </p:cTn>
                                        <p:tgtEl>
                                          <p:spTgt spid="18434">
                                            <p:txEl>
                                              <p:charRg st="222" end="235"/>
                                            </p:txEl>
                                          </p:spTgt>
                                        </p:tgtEl>
                                        <p:attrNameLst>
                                          <p:attrName>style.visibility</p:attrName>
                                        </p:attrNameLst>
                                      </p:cBhvr>
                                      <p:to>
                                        <p:strVal val="visible"/>
                                      </p:to>
                                    </p:set>
                                    <p:animEffect transition="in" filter="fade">
                                      <p:cBhvr>
                                        <p:cTn id="70" dur="1000"/>
                                        <p:tgtEl>
                                          <p:spTgt spid="18434">
                                            <p:txEl>
                                              <p:charRg st="222" end="235"/>
                                            </p:txEl>
                                          </p:spTgt>
                                        </p:tgtEl>
                                      </p:cBhvr>
                                    </p:animEffect>
                                    <p:anim calcmode="lin" valueType="num">
                                      <p:cBhvr>
                                        <p:cTn id="71" dur="1000" fill="hold"/>
                                        <p:tgtEl>
                                          <p:spTgt spid="18434">
                                            <p:txEl>
                                              <p:charRg st="222" end="235"/>
                                            </p:txEl>
                                          </p:spTgt>
                                        </p:tgtEl>
                                        <p:attrNameLst>
                                          <p:attrName>ppt_x</p:attrName>
                                        </p:attrNameLst>
                                      </p:cBhvr>
                                      <p:tavLst>
                                        <p:tav tm="0">
                                          <p:val>
                                            <p:strVal val="#ppt_x"/>
                                          </p:val>
                                        </p:tav>
                                        <p:tav tm="100000">
                                          <p:val>
                                            <p:strVal val="#ppt_x"/>
                                          </p:val>
                                        </p:tav>
                                      </p:tavLst>
                                    </p:anim>
                                    <p:anim calcmode="lin" valueType="num">
                                      <p:cBhvr>
                                        <p:cTn id="72" dur="1000" fill="hold"/>
                                        <p:tgtEl>
                                          <p:spTgt spid="18434">
                                            <p:txEl>
                                              <p:charRg st="222" end="23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2"/>
          <p:cNvSpPr>
            <a:spLocks noGrp="1" noChangeArrowheads="1"/>
          </p:cNvSpPr>
          <p:nvPr>
            <p:ph type="body" idx="4294967295"/>
          </p:nvPr>
        </p:nvSpPr>
        <p:spPr>
          <a:xfrm>
            <a:off x="0" y="0"/>
            <a:ext cx="9144000" cy="6858000"/>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US"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a:t>
            </a:r>
            <a:r>
              <a:rPr kumimoji="0" lang="zh-CN" altLang="en-US"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何谓阐释？“阐释”的目的？</a:t>
            </a:r>
            <a:endParaRPr kumimoji="0" lang="zh-CN" altLang="en-US"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分析  </a:t>
            </a: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比较  </a:t>
            </a: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归纳</a:t>
            </a: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概括</a:t>
            </a: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目的</a:t>
            </a:r>
            <a:endParaRPr kumimoji="0" lang="zh-CN" altLang="en-US"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发掘有效信息的深层含义</a:t>
            </a:r>
            <a:endParaRPr kumimoji="0" lang="en-US" altLang="zh-CN"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含义</a:t>
            </a:r>
            <a:r>
              <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原因  影响  联系</a:t>
            </a:r>
            <a:endPar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提分二个环节 </a:t>
            </a:r>
            <a:endParaRPr kumimoji="0" lang="en-US" altLang="zh-CN"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反复训练归纳信息的操作方法</a:t>
            </a:r>
            <a:endPar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培养理解感悟概括能力的形成</a:t>
            </a:r>
            <a:endPar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19458">
                                            <p:txEl>
                                              <p:charRg st="0" end="15"/>
                                            </p:txEl>
                                          </p:spTgt>
                                        </p:tgtEl>
                                        <p:attrNameLst>
                                          <p:attrName>style.visibility</p:attrName>
                                        </p:attrNameLst>
                                      </p:cBhvr>
                                      <p:to>
                                        <p:strVal val="visible"/>
                                      </p:to>
                                    </p:set>
                                    <p:animEffect transition="in" filter="fade">
                                      <p:cBhvr>
                                        <p:cTn id="7" dur="1000"/>
                                        <p:tgtEl>
                                          <p:spTgt spid="19458">
                                            <p:txEl>
                                              <p:charRg st="0" end="15"/>
                                            </p:txEl>
                                          </p:spTgt>
                                        </p:tgtEl>
                                      </p:cBhvr>
                                    </p:animEffect>
                                    <p:anim calcmode="lin" valueType="num">
                                      <p:cBhvr>
                                        <p:cTn id="8" dur="1000" fill="hold"/>
                                        <p:tgtEl>
                                          <p:spTgt spid="19458">
                                            <p:txEl>
                                              <p:charRg st="0" end="15"/>
                                            </p:txEl>
                                          </p:spTgt>
                                        </p:tgtEl>
                                        <p:attrNameLst>
                                          <p:attrName>ppt_x</p:attrName>
                                        </p:attrNameLst>
                                      </p:cBhvr>
                                      <p:tavLst>
                                        <p:tav tm="0">
                                          <p:val>
                                            <p:strVal val="#ppt_x"/>
                                          </p:val>
                                        </p:tav>
                                        <p:tav tm="100000">
                                          <p:val>
                                            <p:strVal val="#ppt_x"/>
                                          </p:val>
                                        </p:tav>
                                      </p:tavLst>
                                    </p:anim>
                                    <p:anim calcmode="lin" valueType="num">
                                      <p:cBhvr>
                                        <p:cTn id="9" dur="1000" fill="hold"/>
                                        <p:tgtEl>
                                          <p:spTgt spid="19458">
                                            <p:txEl>
                                              <p:charRg st="0" end="1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19458">
                                            <p:txEl>
                                              <p:charRg st="15" end="20"/>
                                            </p:txEl>
                                          </p:spTgt>
                                        </p:tgtEl>
                                        <p:attrNameLst>
                                          <p:attrName>style.visibility</p:attrName>
                                        </p:attrNameLst>
                                      </p:cBhvr>
                                      <p:to>
                                        <p:strVal val="visible"/>
                                      </p:to>
                                    </p:set>
                                    <p:animEffect transition="in" filter="fade">
                                      <p:cBhvr>
                                        <p:cTn id="14" dur="1000"/>
                                        <p:tgtEl>
                                          <p:spTgt spid="19458">
                                            <p:txEl>
                                              <p:charRg st="15" end="20"/>
                                            </p:txEl>
                                          </p:spTgt>
                                        </p:tgtEl>
                                      </p:cBhvr>
                                    </p:animEffect>
                                    <p:anim calcmode="lin" valueType="num">
                                      <p:cBhvr>
                                        <p:cTn id="15" dur="1000" fill="hold"/>
                                        <p:tgtEl>
                                          <p:spTgt spid="19458">
                                            <p:txEl>
                                              <p:charRg st="15" end="20"/>
                                            </p:txEl>
                                          </p:spTgt>
                                        </p:tgtEl>
                                        <p:attrNameLst>
                                          <p:attrName>ppt_x</p:attrName>
                                        </p:attrNameLst>
                                      </p:cBhvr>
                                      <p:tavLst>
                                        <p:tav tm="0">
                                          <p:val>
                                            <p:strVal val="#ppt_x"/>
                                          </p:val>
                                        </p:tav>
                                        <p:tav tm="100000">
                                          <p:val>
                                            <p:strVal val="#ppt_x"/>
                                          </p:val>
                                        </p:tav>
                                      </p:tavLst>
                                    </p:anim>
                                    <p:anim calcmode="lin" valueType="num">
                                      <p:cBhvr>
                                        <p:cTn id="16" dur="1000" fill="hold"/>
                                        <p:tgtEl>
                                          <p:spTgt spid="19458">
                                            <p:txEl>
                                              <p:charRg st="15" end="2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iterate type="lt">
                                    <p:tmPct val="10000"/>
                                  </p:iterate>
                                  <p:childTnLst>
                                    <p:set>
                                      <p:cBhvr>
                                        <p:cTn id="20" dur="1" fill="hold">
                                          <p:stCondLst>
                                            <p:cond delay="0"/>
                                          </p:stCondLst>
                                        </p:cTn>
                                        <p:tgtEl>
                                          <p:spTgt spid="19458">
                                            <p:txEl>
                                              <p:charRg st="20" end="25"/>
                                            </p:txEl>
                                          </p:spTgt>
                                        </p:tgtEl>
                                        <p:attrNameLst>
                                          <p:attrName>style.visibility</p:attrName>
                                        </p:attrNameLst>
                                      </p:cBhvr>
                                      <p:to>
                                        <p:strVal val="visible"/>
                                      </p:to>
                                    </p:set>
                                    <p:animEffect transition="in" filter="fade">
                                      <p:cBhvr>
                                        <p:cTn id="21" dur="1000"/>
                                        <p:tgtEl>
                                          <p:spTgt spid="19458">
                                            <p:txEl>
                                              <p:charRg st="20" end="25"/>
                                            </p:txEl>
                                          </p:spTgt>
                                        </p:tgtEl>
                                      </p:cBhvr>
                                    </p:animEffect>
                                    <p:anim calcmode="lin" valueType="num">
                                      <p:cBhvr>
                                        <p:cTn id="22" dur="1000" fill="hold"/>
                                        <p:tgtEl>
                                          <p:spTgt spid="19458">
                                            <p:txEl>
                                              <p:charRg st="20" end="25"/>
                                            </p:txEl>
                                          </p:spTgt>
                                        </p:tgtEl>
                                        <p:attrNameLst>
                                          <p:attrName>ppt_x</p:attrName>
                                        </p:attrNameLst>
                                      </p:cBhvr>
                                      <p:tavLst>
                                        <p:tav tm="0">
                                          <p:val>
                                            <p:strVal val="#ppt_x"/>
                                          </p:val>
                                        </p:tav>
                                        <p:tav tm="100000">
                                          <p:val>
                                            <p:strVal val="#ppt_x"/>
                                          </p:val>
                                        </p:tav>
                                      </p:tavLst>
                                    </p:anim>
                                    <p:anim calcmode="lin" valueType="num">
                                      <p:cBhvr>
                                        <p:cTn id="23" dur="1000" fill="hold"/>
                                        <p:tgtEl>
                                          <p:spTgt spid="19458">
                                            <p:txEl>
                                              <p:charRg st="20" end="2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iterate type="lt">
                                    <p:tmPct val="10000"/>
                                  </p:iterate>
                                  <p:childTnLst>
                                    <p:set>
                                      <p:cBhvr>
                                        <p:cTn id="27" dur="1" fill="hold">
                                          <p:stCondLst>
                                            <p:cond delay="0"/>
                                          </p:stCondLst>
                                        </p:cTn>
                                        <p:tgtEl>
                                          <p:spTgt spid="19458">
                                            <p:txEl>
                                              <p:charRg st="25" end="28"/>
                                            </p:txEl>
                                          </p:spTgt>
                                        </p:tgtEl>
                                        <p:attrNameLst>
                                          <p:attrName>style.visibility</p:attrName>
                                        </p:attrNameLst>
                                      </p:cBhvr>
                                      <p:to>
                                        <p:strVal val="visible"/>
                                      </p:to>
                                    </p:set>
                                    <p:animEffect transition="in" filter="fade">
                                      <p:cBhvr>
                                        <p:cTn id="28" dur="1000"/>
                                        <p:tgtEl>
                                          <p:spTgt spid="19458">
                                            <p:txEl>
                                              <p:charRg st="25" end="28"/>
                                            </p:txEl>
                                          </p:spTgt>
                                        </p:tgtEl>
                                      </p:cBhvr>
                                    </p:animEffect>
                                    <p:anim calcmode="lin" valueType="num">
                                      <p:cBhvr>
                                        <p:cTn id="29" dur="1000" fill="hold"/>
                                        <p:tgtEl>
                                          <p:spTgt spid="19458">
                                            <p:txEl>
                                              <p:charRg st="25" end="28"/>
                                            </p:txEl>
                                          </p:spTgt>
                                        </p:tgtEl>
                                        <p:attrNameLst>
                                          <p:attrName>ppt_x</p:attrName>
                                        </p:attrNameLst>
                                      </p:cBhvr>
                                      <p:tavLst>
                                        <p:tav tm="0">
                                          <p:val>
                                            <p:strVal val="#ppt_x"/>
                                          </p:val>
                                        </p:tav>
                                        <p:tav tm="100000">
                                          <p:val>
                                            <p:strVal val="#ppt_x"/>
                                          </p:val>
                                        </p:tav>
                                      </p:tavLst>
                                    </p:anim>
                                    <p:anim calcmode="lin" valueType="num">
                                      <p:cBhvr>
                                        <p:cTn id="30" dur="1000" fill="hold"/>
                                        <p:tgtEl>
                                          <p:spTgt spid="19458">
                                            <p:txEl>
                                              <p:charRg st="25" end="28"/>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iterate type="lt">
                                    <p:tmPct val="10000"/>
                                  </p:iterate>
                                  <p:childTnLst>
                                    <p:set>
                                      <p:cBhvr>
                                        <p:cTn id="34" dur="1" fill="hold">
                                          <p:stCondLst>
                                            <p:cond delay="0"/>
                                          </p:stCondLst>
                                        </p:cTn>
                                        <p:tgtEl>
                                          <p:spTgt spid="19458">
                                            <p:txEl>
                                              <p:charRg st="28" end="31"/>
                                            </p:txEl>
                                          </p:spTgt>
                                        </p:tgtEl>
                                        <p:attrNameLst>
                                          <p:attrName>style.visibility</p:attrName>
                                        </p:attrNameLst>
                                      </p:cBhvr>
                                      <p:to>
                                        <p:strVal val="visible"/>
                                      </p:to>
                                    </p:set>
                                    <p:animEffect transition="in" filter="fade">
                                      <p:cBhvr>
                                        <p:cTn id="35" dur="1000"/>
                                        <p:tgtEl>
                                          <p:spTgt spid="19458">
                                            <p:txEl>
                                              <p:charRg st="28" end="31"/>
                                            </p:txEl>
                                          </p:spTgt>
                                        </p:tgtEl>
                                      </p:cBhvr>
                                    </p:animEffect>
                                    <p:anim calcmode="lin" valueType="num">
                                      <p:cBhvr>
                                        <p:cTn id="36" dur="1000" fill="hold"/>
                                        <p:tgtEl>
                                          <p:spTgt spid="19458">
                                            <p:txEl>
                                              <p:charRg st="28" end="31"/>
                                            </p:txEl>
                                          </p:spTgt>
                                        </p:tgtEl>
                                        <p:attrNameLst>
                                          <p:attrName>ppt_x</p:attrName>
                                        </p:attrNameLst>
                                      </p:cBhvr>
                                      <p:tavLst>
                                        <p:tav tm="0">
                                          <p:val>
                                            <p:strVal val="#ppt_x"/>
                                          </p:val>
                                        </p:tav>
                                        <p:tav tm="100000">
                                          <p:val>
                                            <p:strVal val="#ppt_x"/>
                                          </p:val>
                                        </p:tav>
                                      </p:tavLst>
                                    </p:anim>
                                    <p:anim calcmode="lin" valueType="num">
                                      <p:cBhvr>
                                        <p:cTn id="37" dur="1000" fill="hold"/>
                                        <p:tgtEl>
                                          <p:spTgt spid="19458">
                                            <p:txEl>
                                              <p:charRg st="28" end="31"/>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iterate type="lt">
                                    <p:tmPct val="10000"/>
                                  </p:iterate>
                                  <p:childTnLst>
                                    <p:set>
                                      <p:cBhvr>
                                        <p:cTn id="41" dur="1" fill="hold">
                                          <p:stCondLst>
                                            <p:cond delay="0"/>
                                          </p:stCondLst>
                                        </p:cTn>
                                        <p:tgtEl>
                                          <p:spTgt spid="19458">
                                            <p:txEl>
                                              <p:charRg st="31" end="34"/>
                                            </p:txEl>
                                          </p:spTgt>
                                        </p:tgtEl>
                                        <p:attrNameLst>
                                          <p:attrName>style.visibility</p:attrName>
                                        </p:attrNameLst>
                                      </p:cBhvr>
                                      <p:to>
                                        <p:strVal val="visible"/>
                                      </p:to>
                                    </p:set>
                                    <p:animEffect transition="in" filter="fade">
                                      <p:cBhvr>
                                        <p:cTn id="42" dur="1000"/>
                                        <p:tgtEl>
                                          <p:spTgt spid="19458">
                                            <p:txEl>
                                              <p:charRg st="31" end="34"/>
                                            </p:txEl>
                                          </p:spTgt>
                                        </p:tgtEl>
                                      </p:cBhvr>
                                    </p:animEffect>
                                    <p:anim calcmode="lin" valueType="num">
                                      <p:cBhvr>
                                        <p:cTn id="43" dur="1000" fill="hold"/>
                                        <p:tgtEl>
                                          <p:spTgt spid="19458">
                                            <p:txEl>
                                              <p:charRg st="31" end="34"/>
                                            </p:txEl>
                                          </p:spTgt>
                                        </p:tgtEl>
                                        <p:attrNameLst>
                                          <p:attrName>ppt_x</p:attrName>
                                        </p:attrNameLst>
                                      </p:cBhvr>
                                      <p:tavLst>
                                        <p:tav tm="0">
                                          <p:val>
                                            <p:strVal val="#ppt_x"/>
                                          </p:val>
                                        </p:tav>
                                        <p:tav tm="100000">
                                          <p:val>
                                            <p:strVal val="#ppt_x"/>
                                          </p:val>
                                        </p:tav>
                                      </p:tavLst>
                                    </p:anim>
                                    <p:anim calcmode="lin" valueType="num">
                                      <p:cBhvr>
                                        <p:cTn id="44" dur="1000" fill="hold"/>
                                        <p:tgtEl>
                                          <p:spTgt spid="19458">
                                            <p:txEl>
                                              <p:charRg st="31" end="3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iterate type="lt">
                                    <p:tmPct val="10000"/>
                                  </p:iterate>
                                  <p:childTnLst>
                                    <p:set>
                                      <p:cBhvr>
                                        <p:cTn id="48" dur="1" fill="hold">
                                          <p:stCondLst>
                                            <p:cond delay="0"/>
                                          </p:stCondLst>
                                        </p:cTn>
                                        <p:tgtEl>
                                          <p:spTgt spid="19458">
                                            <p:txEl>
                                              <p:charRg st="34" end="46"/>
                                            </p:txEl>
                                          </p:spTgt>
                                        </p:tgtEl>
                                        <p:attrNameLst>
                                          <p:attrName>style.visibility</p:attrName>
                                        </p:attrNameLst>
                                      </p:cBhvr>
                                      <p:to>
                                        <p:strVal val="visible"/>
                                      </p:to>
                                    </p:set>
                                    <p:animEffect transition="in" filter="fade">
                                      <p:cBhvr>
                                        <p:cTn id="49" dur="1000"/>
                                        <p:tgtEl>
                                          <p:spTgt spid="19458">
                                            <p:txEl>
                                              <p:charRg st="34" end="46"/>
                                            </p:txEl>
                                          </p:spTgt>
                                        </p:tgtEl>
                                      </p:cBhvr>
                                    </p:animEffect>
                                    <p:anim calcmode="lin" valueType="num">
                                      <p:cBhvr>
                                        <p:cTn id="50" dur="1000" fill="hold"/>
                                        <p:tgtEl>
                                          <p:spTgt spid="19458">
                                            <p:txEl>
                                              <p:charRg st="34" end="46"/>
                                            </p:txEl>
                                          </p:spTgt>
                                        </p:tgtEl>
                                        <p:attrNameLst>
                                          <p:attrName>ppt_x</p:attrName>
                                        </p:attrNameLst>
                                      </p:cBhvr>
                                      <p:tavLst>
                                        <p:tav tm="0">
                                          <p:val>
                                            <p:strVal val="#ppt_x"/>
                                          </p:val>
                                        </p:tav>
                                        <p:tav tm="100000">
                                          <p:val>
                                            <p:strVal val="#ppt_x"/>
                                          </p:val>
                                        </p:tav>
                                      </p:tavLst>
                                    </p:anim>
                                    <p:anim calcmode="lin" valueType="num">
                                      <p:cBhvr>
                                        <p:cTn id="51" dur="1000" fill="hold"/>
                                        <p:tgtEl>
                                          <p:spTgt spid="19458">
                                            <p:txEl>
                                              <p:charRg st="34" end="4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iterate type="lt">
                                    <p:tmPct val="10000"/>
                                  </p:iterate>
                                  <p:childTnLst>
                                    <p:set>
                                      <p:cBhvr>
                                        <p:cTn id="55" dur="1" fill="hold">
                                          <p:stCondLst>
                                            <p:cond delay="0"/>
                                          </p:stCondLst>
                                        </p:cTn>
                                        <p:tgtEl>
                                          <p:spTgt spid="19458">
                                            <p:txEl>
                                              <p:charRg st="46" end="61"/>
                                            </p:txEl>
                                          </p:spTgt>
                                        </p:tgtEl>
                                        <p:attrNameLst>
                                          <p:attrName>style.visibility</p:attrName>
                                        </p:attrNameLst>
                                      </p:cBhvr>
                                      <p:to>
                                        <p:strVal val="visible"/>
                                      </p:to>
                                    </p:set>
                                    <p:animEffect transition="in" filter="fade">
                                      <p:cBhvr>
                                        <p:cTn id="56" dur="1000"/>
                                        <p:tgtEl>
                                          <p:spTgt spid="19458">
                                            <p:txEl>
                                              <p:charRg st="46" end="61"/>
                                            </p:txEl>
                                          </p:spTgt>
                                        </p:tgtEl>
                                      </p:cBhvr>
                                    </p:animEffect>
                                    <p:anim calcmode="lin" valueType="num">
                                      <p:cBhvr>
                                        <p:cTn id="57" dur="1000" fill="hold"/>
                                        <p:tgtEl>
                                          <p:spTgt spid="19458">
                                            <p:txEl>
                                              <p:charRg st="46" end="61"/>
                                            </p:txEl>
                                          </p:spTgt>
                                        </p:tgtEl>
                                        <p:attrNameLst>
                                          <p:attrName>ppt_x</p:attrName>
                                        </p:attrNameLst>
                                      </p:cBhvr>
                                      <p:tavLst>
                                        <p:tav tm="0">
                                          <p:val>
                                            <p:strVal val="#ppt_x"/>
                                          </p:val>
                                        </p:tav>
                                        <p:tav tm="100000">
                                          <p:val>
                                            <p:strVal val="#ppt_x"/>
                                          </p:val>
                                        </p:tav>
                                      </p:tavLst>
                                    </p:anim>
                                    <p:anim calcmode="lin" valueType="num">
                                      <p:cBhvr>
                                        <p:cTn id="58" dur="1000" fill="hold"/>
                                        <p:tgtEl>
                                          <p:spTgt spid="19458">
                                            <p:txEl>
                                              <p:charRg st="46" end="61"/>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iterate type="lt">
                                    <p:tmPct val="10000"/>
                                  </p:iterate>
                                  <p:childTnLst>
                                    <p:set>
                                      <p:cBhvr>
                                        <p:cTn id="62" dur="1" fill="hold">
                                          <p:stCondLst>
                                            <p:cond delay="0"/>
                                          </p:stCondLst>
                                        </p:cTn>
                                        <p:tgtEl>
                                          <p:spTgt spid="19458">
                                            <p:txEl>
                                              <p:charRg st="61" end="69"/>
                                            </p:txEl>
                                          </p:spTgt>
                                        </p:tgtEl>
                                        <p:attrNameLst>
                                          <p:attrName>style.visibility</p:attrName>
                                        </p:attrNameLst>
                                      </p:cBhvr>
                                      <p:to>
                                        <p:strVal val="visible"/>
                                      </p:to>
                                    </p:set>
                                    <p:animEffect transition="in" filter="fade">
                                      <p:cBhvr>
                                        <p:cTn id="63" dur="1000"/>
                                        <p:tgtEl>
                                          <p:spTgt spid="19458">
                                            <p:txEl>
                                              <p:charRg st="61" end="69"/>
                                            </p:txEl>
                                          </p:spTgt>
                                        </p:tgtEl>
                                      </p:cBhvr>
                                    </p:animEffect>
                                    <p:anim calcmode="lin" valueType="num">
                                      <p:cBhvr>
                                        <p:cTn id="64" dur="1000" fill="hold"/>
                                        <p:tgtEl>
                                          <p:spTgt spid="19458">
                                            <p:txEl>
                                              <p:charRg st="61" end="69"/>
                                            </p:txEl>
                                          </p:spTgt>
                                        </p:tgtEl>
                                        <p:attrNameLst>
                                          <p:attrName>ppt_x</p:attrName>
                                        </p:attrNameLst>
                                      </p:cBhvr>
                                      <p:tavLst>
                                        <p:tav tm="0">
                                          <p:val>
                                            <p:strVal val="#ppt_x"/>
                                          </p:val>
                                        </p:tav>
                                        <p:tav tm="100000">
                                          <p:val>
                                            <p:strVal val="#ppt_x"/>
                                          </p:val>
                                        </p:tav>
                                      </p:tavLst>
                                    </p:anim>
                                    <p:anim calcmode="lin" valueType="num">
                                      <p:cBhvr>
                                        <p:cTn id="65" dur="1000" fill="hold"/>
                                        <p:tgtEl>
                                          <p:spTgt spid="19458">
                                            <p:txEl>
                                              <p:charRg st="61" end="6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iterate type="lt">
                                    <p:tmPct val="10000"/>
                                  </p:iterate>
                                  <p:childTnLst>
                                    <p:set>
                                      <p:cBhvr>
                                        <p:cTn id="69" dur="1" fill="hold">
                                          <p:stCondLst>
                                            <p:cond delay="0"/>
                                          </p:stCondLst>
                                        </p:cTn>
                                        <p:tgtEl>
                                          <p:spTgt spid="19458">
                                            <p:txEl>
                                              <p:charRg st="69" end="83"/>
                                            </p:txEl>
                                          </p:spTgt>
                                        </p:tgtEl>
                                        <p:attrNameLst>
                                          <p:attrName>style.visibility</p:attrName>
                                        </p:attrNameLst>
                                      </p:cBhvr>
                                      <p:to>
                                        <p:strVal val="visible"/>
                                      </p:to>
                                    </p:set>
                                    <p:animEffect transition="in" filter="fade">
                                      <p:cBhvr>
                                        <p:cTn id="70" dur="1000"/>
                                        <p:tgtEl>
                                          <p:spTgt spid="19458">
                                            <p:txEl>
                                              <p:charRg st="69" end="83"/>
                                            </p:txEl>
                                          </p:spTgt>
                                        </p:tgtEl>
                                      </p:cBhvr>
                                    </p:animEffect>
                                    <p:anim calcmode="lin" valueType="num">
                                      <p:cBhvr>
                                        <p:cTn id="71" dur="1000" fill="hold"/>
                                        <p:tgtEl>
                                          <p:spTgt spid="19458">
                                            <p:txEl>
                                              <p:charRg st="69" end="83"/>
                                            </p:txEl>
                                          </p:spTgt>
                                        </p:tgtEl>
                                        <p:attrNameLst>
                                          <p:attrName>ppt_x</p:attrName>
                                        </p:attrNameLst>
                                      </p:cBhvr>
                                      <p:tavLst>
                                        <p:tav tm="0">
                                          <p:val>
                                            <p:strVal val="#ppt_x"/>
                                          </p:val>
                                        </p:tav>
                                        <p:tav tm="100000">
                                          <p:val>
                                            <p:strVal val="#ppt_x"/>
                                          </p:val>
                                        </p:tav>
                                      </p:tavLst>
                                    </p:anim>
                                    <p:anim calcmode="lin" valueType="num">
                                      <p:cBhvr>
                                        <p:cTn id="72" dur="1000" fill="hold"/>
                                        <p:tgtEl>
                                          <p:spTgt spid="19458">
                                            <p:txEl>
                                              <p:charRg st="69" end="83"/>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grpId="0" nodeType="clickEffect">
                                  <p:stCondLst>
                                    <p:cond delay="0"/>
                                  </p:stCondLst>
                                  <p:iterate type="lt">
                                    <p:tmPct val="10000"/>
                                  </p:iterate>
                                  <p:childTnLst>
                                    <p:set>
                                      <p:cBhvr>
                                        <p:cTn id="76" dur="1" fill="hold">
                                          <p:stCondLst>
                                            <p:cond delay="0"/>
                                          </p:stCondLst>
                                        </p:cTn>
                                        <p:tgtEl>
                                          <p:spTgt spid="19458">
                                            <p:txEl>
                                              <p:charRg st="83" end="97"/>
                                            </p:txEl>
                                          </p:spTgt>
                                        </p:tgtEl>
                                        <p:attrNameLst>
                                          <p:attrName>style.visibility</p:attrName>
                                        </p:attrNameLst>
                                      </p:cBhvr>
                                      <p:to>
                                        <p:strVal val="visible"/>
                                      </p:to>
                                    </p:set>
                                    <p:animEffect transition="in" filter="fade">
                                      <p:cBhvr>
                                        <p:cTn id="77" dur="1000"/>
                                        <p:tgtEl>
                                          <p:spTgt spid="19458">
                                            <p:txEl>
                                              <p:charRg st="83" end="97"/>
                                            </p:txEl>
                                          </p:spTgt>
                                        </p:tgtEl>
                                      </p:cBhvr>
                                    </p:animEffect>
                                    <p:anim calcmode="lin" valueType="num">
                                      <p:cBhvr>
                                        <p:cTn id="78" dur="1000" fill="hold"/>
                                        <p:tgtEl>
                                          <p:spTgt spid="19458">
                                            <p:txEl>
                                              <p:charRg st="83" end="97"/>
                                            </p:txEl>
                                          </p:spTgt>
                                        </p:tgtEl>
                                        <p:attrNameLst>
                                          <p:attrName>ppt_x</p:attrName>
                                        </p:attrNameLst>
                                      </p:cBhvr>
                                      <p:tavLst>
                                        <p:tav tm="0">
                                          <p:val>
                                            <p:strVal val="#ppt_x"/>
                                          </p:val>
                                        </p:tav>
                                        <p:tav tm="100000">
                                          <p:val>
                                            <p:strVal val="#ppt_x"/>
                                          </p:val>
                                        </p:tav>
                                      </p:tavLst>
                                    </p:anim>
                                    <p:anim calcmode="lin" valueType="num">
                                      <p:cBhvr>
                                        <p:cTn id="79" dur="1000" fill="hold"/>
                                        <p:tgtEl>
                                          <p:spTgt spid="19458">
                                            <p:txEl>
                                              <p:charRg st="83" end="9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4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2</a:t>
            </a:r>
            <a:r>
              <a:rPr kumimoji="0" lang="zh-CN" altLang="en-US" sz="4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、调动和运用知识</a:t>
            </a:r>
            <a:r>
              <a:rPr kumimoji="0" lang="zh-CN" altLang="en-US" sz="4400" b="1" i="0" u="none" strike="noStrike" kern="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lt"/>
                <a:ea typeface="+mn-ea"/>
                <a:cs typeface="+mn-cs"/>
              </a:rPr>
              <a:t>（红增蓝删）</a:t>
            </a:r>
            <a:endParaRPr kumimoji="0" lang="zh-CN" altLang="en-US" sz="4800" b="1" i="0" u="none" strike="noStrike" kern="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4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辨别历史事物（</a:t>
            </a:r>
            <a:r>
              <a:rPr kumimoji="0" lang="zh-CN" sz="4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实</a:t>
            </a:r>
            <a:r>
              <a:rPr kumimoji="0" lang="zh-CN" sz="4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）和历史解释（</a:t>
            </a:r>
            <a:r>
              <a:rPr kumimoji="0" lang="zh-CN" sz="4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叙述</a:t>
            </a:r>
            <a:r>
              <a:rPr kumimoji="0" lang="zh-CN" sz="4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zh-CN" sz="4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4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理解历史事实（</a:t>
            </a:r>
            <a:r>
              <a:rPr kumimoji="0" lang="zh-CN" sz="4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叙述</a:t>
            </a:r>
            <a:r>
              <a:rPr kumimoji="0" lang="zh-CN" sz="4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sz="4800" b="1" i="0" u="none" strike="noStrike" kern="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lt"/>
                <a:ea typeface="+mn-ea"/>
                <a:cs typeface="+mn-cs"/>
              </a:rPr>
              <a:t>分析</a:t>
            </a:r>
            <a:r>
              <a:rPr kumimoji="0" lang="zh-CN" sz="4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历史结论（</a:t>
            </a:r>
            <a:r>
              <a:rPr kumimoji="0" lang="zh-CN" sz="4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与历史结论</a:t>
            </a:r>
            <a:r>
              <a:rPr kumimoji="0" lang="zh-CN" sz="4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zh-CN" sz="4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4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说明和</a:t>
            </a:r>
            <a:r>
              <a:rPr kumimoji="0" lang="zh-CN" sz="4800" b="1" i="0" u="none" strike="noStrike" kern="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lt"/>
                <a:ea typeface="+mn-ea"/>
                <a:cs typeface="+mn-cs"/>
              </a:rPr>
              <a:t>证明</a:t>
            </a:r>
            <a:r>
              <a:rPr kumimoji="0" lang="zh-CN" sz="4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历史现象和历史观点</a:t>
            </a:r>
            <a:endParaRPr kumimoji="0" lang="en-US" altLang="zh-CN" sz="4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4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历史叙述</a:t>
            </a:r>
            <a:r>
              <a:rPr kumimoji="0" lang="en-US" altLang="zh-CN" sz="4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altLang="en-US" sz="4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主观认识 立场</a:t>
            </a:r>
            <a:endParaRPr kumimoji="0" lang="zh-CN" sz="4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4800" b="1" i="0"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 name="表格 1"/>
          <p:cNvGraphicFramePr>
            <a:graphicFrameLocks noGrp="1"/>
          </p:cNvGraphicFramePr>
          <p:nvPr/>
        </p:nvGraphicFramePr>
        <p:xfrm>
          <a:off x="0" y="2667000"/>
          <a:ext cx="9144000" cy="4191000"/>
        </p:xfrm>
        <a:graphic>
          <a:graphicData uri="http://schemas.openxmlformats.org/drawingml/2006/table">
            <a:tbl>
              <a:tblPr/>
              <a:tblGrid>
                <a:gridCol w="6062856"/>
                <a:gridCol w="3081144"/>
              </a:tblGrid>
              <a:tr h="304165">
                <a:tc>
                  <a:txBody>
                    <a:bodyPr/>
                    <a:lstStyle/>
                    <a:p>
                      <a:pPr algn="ctr">
                        <a:lnSpc>
                          <a:spcPts val="3000"/>
                        </a:lnSpc>
                        <a:spcAft>
                          <a:spcPts val="0"/>
                        </a:spcAft>
                      </a:pPr>
                      <a:r>
                        <a:rPr lang="zh-CN" sz="2800" b="1" kern="100" dirty="0">
                          <a:latin typeface="Times New Roman" panose="02020603050405020304"/>
                          <a:ea typeface="宋体" panose="02010600030101010101" pitchFamily="2" charset="-122"/>
                        </a:rPr>
                        <a:t>记述</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3000"/>
                        </a:lnSpc>
                        <a:spcAft>
                          <a:spcPts val="0"/>
                        </a:spcAft>
                      </a:pPr>
                      <a:r>
                        <a:rPr lang="zh-CN" sz="2800" b="1" kern="100" dirty="0">
                          <a:latin typeface="Times New Roman" panose="02020603050405020304"/>
                          <a:ea typeface="宋体" panose="02010600030101010101" pitchFamily="2" charset="-122"/>
                        </a:rPr>
                        <a:t>出处</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65">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“秦王（李世民）与薛举大战于泾州</a:t>
                      </a:r>
                      <a:r>
                        <a:rPr lang="zh-CN" sz="2800" b="1" kern="100" dirty="0" smtClean="0">
                          <a:latin typeface="Times New Roman" panose="02020603050405020304"/>
                          <a:ea typeface="宋体" panose="02010600030101010101" pitchFamily="2" charset="-122"/>
                        </a:rPr>
                        <a:t>，我师</a:t>
                      </a:r>
                      <a:r>
                        <a:rPr lang="zh-CN" sz="2800" b="1" kern="100" dirty="0">
                          <a:latin typeface="Times New Roman" panose="02020603050405020304"/>
                          <a:ea typeface="宋体" panose="02010600030101010101" pitchFamily="2" charset="-122"/>
                        </a:rPr>
                        <a:t>败绩。”</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《旧唐书·高祖本纪》</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815">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“薛举寇泾州，太宗（李世民）率众讨之，不利而旋。”</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《旧唐书·太宗本纪》</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65">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“秦王世民为西讨元帅……刘文静（唐朝将领）及薛举战于泾州，败绩。”</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《新唐书·高祖本纪》</a:t>
                      </a:r>
                      <a:endParaRPr lang="zh-CN" sz="2800" b="1" kern="100" dirty="0">
                        <a:latin typeface="Times New Roman" panose="02020603050405020304"/>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65">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“薛举寇泾州，太宗为西讨元帅，进位雍州牧。七月，太宗有疾，诸将为举所败。”</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《新唐书·太宗本纪》</a:t>
                      </a:r>
                      <a:endParaRPr lang="zh-CN" sz="2800" b="1" kern="100" dirty="0">
                        <a:latin typeface="Times New Roman" panose="02020603050405020304"/>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2790" name="Rectangle 1"/>
          <p:cNvSpPr/>
          <p:nvPr/>
        </p:nvSpPr>
        <p:spPr>
          <a:xfrm>
            <a:off x="0" y="0"/>
            <a:ext cx="9144000" cy="2678113"/>
          </a:xfrm>
          <a:prstGeom prst="rect">
            <a:avLst/>
          </a:prstGeom>
          <a:noFill/>
          <a:ln w="9525">
            <a:noFill/>
          </a:ln>
        </p:spPr>
        <p:txBody>
          <a:bodyPr anchor="ctr">
            <a:spAutoFit/>
          </a:bodyPr>
          <a:p>
            <a:pPr defTabSz="0" eaLnBrk="0" hangingPunct="0">
              <a:tabLst>
                <a:tab pos="2695575" algn="l"/>
              </a:tabLst>
            </a:pPr>
            <a:r>
              <a:rPr lang="en-US" altLang="zh-CN" sz="2800" b="1" dirty="0">
                <a:solidFill>
                  <a:srgbClr val="FF0000"/>
                </a:solidFill>
                <a:latin typeface="Times New Roman" panose="02020603050405020304" pitchFamily="18" charset="0"/>
              </a:rPr>
              <a:t>2017</a:t>
            </a:r>
            <a:r>
              <a:rPr lang="zh-CN" altLang="en-US" sz="2800" b="1" dirty="0">
                <a:solidFill>
                  <a:srgbClr val="FF0000"/>
                </a:solidFill>
                <a:latin typeface="Times New Roman" panose="02020603050405020304" pitchFamily="18" charset="0"/>
              </a:rPr>
              <a:t>全国卷一</a:t>
            </a:r>
            <a:r>
              <a:rPr lang="en-US" altLang="zh-CN" sz="2800" b="1" dirty="0">
                <a:solidFill>
                  <a:srgbClr val="FF0000"/>
                </a:solidFill>
                <a:latin typeface="Times New Roman" panose="02020603050405020304" pitchFamily="18" charset="0"/>
              </a:rPr>
              <a:t>26</a:t>
            </a:r>
            <a:r>
              <a:rPr lang="zh-CN" altLang="en-US" sz="2800" b="1" dirty="0">
                <a:latin typeface="Times New Roman" panose="02020603050405020304" pitchFamily="18" charset="0"/>
              </a:rPr>
              <a:t>．表</a:t>
            </a:r>
            <a:r>
              <a:rPr lang="en-US" altLang="zh-CN" sz="2800" b="1" dirty="0">
                <a:latin typeface="Times New Roman" panose="02020603050405020304" pitchFamily="18" charset="0"/>
              </a:rPr>
              <a:t>2</a:t>
            </a:r>
            <a:r>
              <a:rPr lang="zh-CN" altLang="en-US" sz="2800" b="1" dirty="0">
                <a:latin typeface="Times New Roman" panose="02020603050405020304" pitchFamily="18" charset="0"/>
              </a:rPr>
              <a:t>为不同史籍关于唐武德元年同一事件的</a:t>
            </a:r>
            <a:r>
              <a:rPr lang="zh-CN" altLang="en-US" sz="2800" b="1" dirty="0">
                <a:solidFill>
                  <a:schemeClr val="tx2"/>
                </a:solidFill>
                <a:latin typeface="Times New Roman" panose="02020603050405020304" pitchFamily="18" charset="0"/>
              </a:rPr>
              <a:t>历史叙述</a:t>
            </a:r>
            <a:r>
              <a:rPr lang="zh-CN" altLang="en-US" sz="2800" b="1" dirty="0">
                <a:latin typeface="Times New Roman" panose="02020603050405020304" pitchFamily="18" charset="0"/>
              </a:rPr>
              <a:t>。据此能够被认定的历史事实是</a:t>
            </a:r>
            <a:endParaRPr lang="zh-CN" altLang="en-US" sz="2000" b="1" dirty="0">
              <a:latin typeface="Arial" panose="020B0604020202020204" pitchFamily="34" charset="0"/>
            </a:endParaRPr>
          </a:p>
          <a:p>
            <a:pPr defTabSz="0" eaLnBrk="0" hangingPunct="0">
              <a:tabLst>
                <a:tab pos="2695575" algn="l"/>
              </a:tabLst>
            </a:pPr>
            <a:r>
              <a:rPr lang="en-US" altLang="zh-CN" sz="2800" b="1" dirty="0">
                <a:latin typeface="Times New Roman" panose="02020603050405020304" pitchFamily="18" charset="0"/>
              </a:rPr>
              <a:t>A</a:t>
            </a:r>
            <a:r>
              <a:rPr lang="zh-CN" altLang="en-US" sz="2800" b="1" dirty="0">
                <a:latin typeface="Times New Roman" panose="02020603050405020304" pitchFamily="18" charset="0"/>
              </a:rPr>
              <a:t>．皇帝李世民与薛举战于泾州    </a:t>
            </a:r>
            <a:endParaRPr lang="en-US" altLang="zh-CN" sz="2800" b="1" dirty="0">
              <a:latin typeface="Times New Roman" panose="02020603050405020304" pitchFamily="18" charset="0"/>
            </a:endParaRPr>
          </a:p>
          <a:p>
            <a:pPr defTabSz="0" eaLnBrk="0" hangingPunct="0">
              <a:tabLst>
                <a:tab pos="2695575" algn="l"/>
              </a:tabLst>
            </a:pPr>
            <a:r>
              <a:rPr lang="en-US" altLang="zh-CN" sz="2800" b="1" dirty="0">
                <a:latin typeface="Times New Roman" panose="02020603050405020304" pitchFamily="18" charset="0"/>
              </a:rPr>
              <a:t>B</a:t>
            </a:r>
            <a:r>
              <a:rPr lang="zh-CN" altLang="en-US" sz="2800" b="1" dirty="0">
                <a:latin typeface="Times New Roman" panose="02020603050405020304" pitchFamily="18" charset="0"/>
              </a:rPr>
              <a:t>．刘文静是战役中唐军的主帅</a:t>
            </a:r>
            <a:endParaRPr lang="zh-CN" altLang="en-US" sz="2000" b="1" dirty="0">
              <a:latin typeface="Arial" panose="020B0604020202020204" pitchFamily="34" charset="0"/>
            </a:endParaRPr>
          </a:p>
          <a:p>
            <a:pPr defTabSz="0" eaLnBrk="0" hangingPunct="0">
              <a:tabLst>
                <a:tab pos="2695575" algn="l"/>
              </a:tabLst>
            </a:pPr>
            <a:r>
              <a:rPr lang="en-US" altLang="zh-CN" sz="2800" b="1" dirty="0">
                <a:latin typeface="Times New Roman" panose="02020603050405020304" pitchFamily="18" charset="0"/>
              </a:rPr>
              <a:t>C</a:t>
            </a:r>
            <a:r>
              <a:rPr lang="zh-CN" altLang="en-US" sz="2800" b="1" dirty="0">
                <a:latin typeface="Times New Roman" panose="02020603050405020304" pitchFamily="18" charset="0"/>
              </a:rPr>
              <a:t>．唐军与薛举在泾州作战失败    	</a:t>
            </a:r>
            <a:endParaRPr lang="en-US" altLang="zh-CN" sz="2800" b="1" dirty="0">
              <a:latin typeface="Times New Roman" panose="02020603050405020304" pitchFamily="18" charset="0"/>
            </a:endParaRPr>
          </a:p>
          <a:p>
            <a:pPr defTabSz="0" eaLnBrk="0" hangingPunct="0">
              <a:tabLst>
                <a:tab pos="2695575" algn="l"/>
              </a:tabLst>
            </a:pPr>
            <a:r>
              <a:rPr lang="en-US" altLang="zh-CN" sz="2800" b="1" dirty="0">
                <a:latin typeface="Times New Roman" panose="02020603050405020304" pitchFamily="18" charset="0"/>
              </a:rPr>
              <a:t>D</a:t>
            </a:r>
            <a:r>
              <a:rPr lang="zh-CN" altLang="en-US" sz="2800" b="1" dirty="0">
                <a:latin typeface="Times New Roman" panose="02020603050405020304" pitchFamily="18" charset="0"/>
              </a:rPr>
              <a:t>．李世民患病导致了战役失败</a:t>
            </a:r>
            <a:endParaRPr lang="zh-CN" altLang="en-US" sz="5400" b="1" dirty="0">
              <a:latin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 name="表格 1"/>
          <p:cNvGraphicFramePr>
            <a:graphicFrameLocks noGrp="1"/>
          </p:cNvGraphicFramePr>
          <p:nvPr/>
        </p:nvGraphicFramePr>
        <p:xfrm>
          <a:off x="0" y="2667000"/>
          <a:ext cx="9144000" cy="4191000"/>
        </p:xfrm>
        <a:graphic>
          <a:graphicData uri="http://schemas.openxmlformats.org/drawingml/2006/table">
            <a:tbl>
              <a:tblPr/>
              <a:tblGrid>
                <a:gridCol w="6062856"/>
                <a:gridCol w="3081144"/>
              </a:tblGrid>
              <a:tr h="304165">
                <a:tc>
                  <a:txBody>
                    <a:bodyPr/>
                    <a:lstStyle/>
                    <a:p>
                      <a:pPr algn="ctr">
                        <a:lnSpc>
                          <a:spcPts val="3000"/>
                        </a:lnSpc>
                        <a:spcAft>
                          <a:spcPts val="0"/>
                        </a:spcAft>
                      </a:pPr>
                      <a:r>
                        <a:rPr lang="zh-CN" sz="2800" b="1" kern="100" dirty="0">
                          <a:latin typeface="Times New Roman" panose="02020603050405020304"/>
                          <a:ea typeface="宋体" panose="02010600030101010101" pitchFamily="2" charset="-122"/>
                        </a:rPr>
                        <a:t>记述</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3000"/>
                        </a:lnSpc>
                        <a:spcAft>
                          <a:spcPts val="0"/>
                        </a:spcAft>
                      </a:pPr>
                      <a:r>
                        <a:rPr lang="zh-CN" sz="2800" b="1" kern="100" dirty="0">
                          <a:latin typeface="Times New Roman" panose="02020603050405020304"/>
                          <a:ea typeface="宋体" panose="02010600030101010101" pitchFamily="2" charset="-122"/>
                        </a:rPr>
                        <a:t>出处</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65">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a:t>
                      </a:r>
                      <a:r>
                        <a:rPr lang="zh-CN" sz="2800" b="1" kern="100" dirty="0">
                          <a:solidFill>
                            <a:srgbClr val="FF0000"/>
                          </a:solidFill>
                          <a:latin typeface="Times New Roman" panose="02020603050405020304"/>
                          <a:ea typeface="宋体" panose="02010600030101010101" pitchFamily="2" charset="-122"/>
                        </a:rPr>
                        <a:t>秦王</a:t>
                      </a:r>
                      <a:r>
                        <a:rPr lang="zh-CN" sz="2800" b="1" kern="100" dirty="0">
                          <a:latin typeface="Times New Roman" panose="02020603050405020304"/>
                          <a:ea typeface="宋体" panose="02010600030101010101" pitchFamily="2" charset="-122"/>
                        </a:rPr>
                        <a:t>（李世民）与</a:t>
                      </a:r>
                      <a:r>
                        <a:rPr lang="zh-CN" sz="2800" b="1" kern="100" dirty="0">
                          <a:solidFill>
                            <a:srgbClr val="FF0000"/>
                          </a:solidFill>
                          <a:latin typeface="Times New Roman" panose="02020603050405020304"/>
                          <a:ea typeface="宋体" panose="02010600030101010101" pitchFamily="2" charset="-122"/>
                        </a:rPr>
                        <a:t>薛举</a:t>
                      </a:r>
                      <a:r>
                        <a:rPr lang="zh-CN" sz="2800" b="1" kern="100" dirty="0">
                          <a:latin typeface="Times New Roman" panose="02020603050405020304"/>
                          <a:ea typeface="宋体" panose="02010600030101010101" pitchFamily="2" charset="-122"/>
                        </a:rPr>
                        <a:t>大战于</a:t>
                      </a:r>
                      <a:r>
                        <a:rPr lang="zh-CN" sz="2800" b="1" kern="100" dirty="0">
                          <a:solidFill>
                            <a:srgbClr val="FF0000"/>
                          </a:solidFill>
                          <a:latin typeface="Times New Roman" panose="02020603050405020304"/>
                          <a:ea typeface="宋体" panose="02010600030101010101" pitchFamily="2" charset="-122"/>
                        </a:rPr>
                        <a:t>泾州</a:t>
                      </a:r>
                      <a:r>
                        <a:rPr lang="zh-CN" sz="2800" b="1" kern="100" dirty="0" smtClean="0">
                          <a:latin typeface="Times New Roman" panose="02020603050405020304"/>
                          <a:ea typeface="宋体" panose="02010600030101010101" pitchFamily="2" charset="-122"/>
                        </a:rPr>
                        <a:t>，我师</a:t>
                      </a:r>
                      <a:r>
                        <a:rPr lang="zh-CN" sz="2800" b="1" kern="100" dirty="0">
                          <a:solidFill>
                            <a:srgbClr val="FF0000"/>
                          </a:solidFill>
                          <a:latin typeface="Times New Roman" panose="02020603050405020304"/>
                          <a:ea typeface="宋体" panose="02010600030101010101" pitchFamily="2" charset="-122"/>
                        </a:rPr>
                        <a:t>败绩</a:t>
                      </a:r>
                      <a:r>
                        <a:rPr lang="zh-CN" sz="2800" b="1" kern="100" dirty="0">
                          <a:latin typeface="Times New Roman" panose="02020603050405020304"/>
                          <a:ea typeface="宋体" panose="02010600030101010101" pitchFamily="2" charset="-122"/>
                        </a:rPr>
                        <a:t>。”</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《旧唐书·高祖本纪》</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815">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“薛举寇泾州，</a:t>
                      </a:r>
                      <a:r>
                        <a:rPr lang="zh-CN" sz="2800" b="1" kern="100" dirty="0">
                          <a:solidFill>
                            <a:srgbClr val="FF0000"/>
                          </a:solidFill>
                          <a:latin typeface="Times New Roman" panose="02020603050405020304"/>
                          <a:ea typeface="宋体" panose="02010600030101010101" pitchFamily="2" charset="-122"/>
                        </a:rPr>
                        <a:t>太宗</a:t>
                      </a:r>
                      <a:r>
                        <a:rPr lang="zh-CN" sz="2800" b="1" kern="100" dirty="0">
                          <a:latin typeface="Times New Roman" panose="02020603050405020304"/>
                          <a:ea typeface="宋体" panose="02010600030101010101" pitchFamily="2" charset="-122"/>
                        </a:rPr>
                        <a:t>（李世民）率众讨之，不利而旋。”</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《旧唐书·太宗本纪》</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65">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“秦王世民为</a:t>
                      </a:r>
                      <a:r>
                        <a:rPr lang="zh-CN" sz="2800" b="1" kern="100" dirty="0">
                          <a:solidFill>
                            <a:srgbClr val="FF0000"/>
                          </a:solidFill>
                          <a:latin typeface="Times New Roman" panose="02020603050405020304"/>
                          <a:ea typeface="宋体" panose="02010600030101010101" pitchFamily="2" charset="-122"/>
                        </a:rPr>
                        <a:t>西讨元帅</a:t>
                      </a:r>
                      <a:r>
                        <a:rPr lang="zh-CN" sz="2800" b="1" kern="100" dirty="0">
                          <a:latin typeface="Times New Roman" panose="02020603050405020304"/>
                          <a:ea typeface="宋体" panose="02010600030101010101" pitchFamily="2" charset="-122"/>
                        </a:rPr>
                        <a:t>……</a:t>
                      </a:r>
                      <a:r>
                        <a:rPr lang="zh-CN" sz="2800" b="1" kern="100" dirty="0">
                          <a:solidFill>
                            <a:srgbClr val="FF0000"/>
                          </a:solidFill>
                          <a:latin typeface="Times New Roman" panose="02020603050405020304"/>
                          <a:ea typeface="宋体" panose="02010600030101010101" pitchFamily="2" charset="-122"/>
                        </a:rPr>
                        <a:t>刘文静（唐朝将领</a:t>
                      </a:r>
                      <a:r>
                        <a:rPr lang="zh-CN" sz="2800" b="1" kern="100" dirty="0">
                          <a:latin typeface="Times New Roman" panose="02020603050405020304"/>
                          <a:ea typeface="宋体" panose="02010600030101010101" pitchFamily="2" charset="-122"/>
                        </a:rPr>
                        <a:t>）及薛举战于泾州，败绩。”</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《新唐书·高祖本纪》</a:t>
                      </a:r>
                      <a:endParaRPr lang="zh-CN" sz="2800" b="1" kern="100" dirty="0">
                        <a:latin typeface="Times New Roman" panose="02020603050405020304"/>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65">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“薛举寇泾州，太宗为西讨元帅，进位雍州牧。七月，</a:t>
                      </a:r>
                      <a:r>
                        <a:rPr lang="zh-CN" sz="2800" b="1" kern="100" dirty="0">
                          <a:solidFill>
                            <a:srgbClr val="FF0000"/>
                          </a:solidFill>
                          <a:latin typeface="Times New Roman" panose="02020603050405020304"/>
                          <a:ea typeface="宋体" panose="02010600030101010101" pitchFamily="2" charset="-122"/>
                        </a:rPr>
                        <a:t>太宗有疾</a:t>
                      </a:r>
                      <a:r>
                        <a:rPr lang="zh-CN" sz="2800" b="1" kern="100" dirty="0">
                          <a:latin typeface="Times New Roman" panose="02020603050405020304"/>
                          <a:ea typeface="宋体" panose="02010600030101010101" pitchFamily="2" charset="-122"/>
                        </a:rPr>
                        <a:t>，</a:t>
                      </a:r>
                      <a:r>
                        <a:rPr lang="zh-CN" sz="2800" b="1" kern="100" dirty="0">
                          <a:solidFill>
                            <a:srgbClr val="FF0000"/>
                          </a:solidFill>
                          <a:latin typeface="Times New Roman" panose="02020603050405020304"/>
                          <a:ea typeface="宋体" panose="02010600030101010101" pitchFamily="2" charset="-122"/>
                        </a:rPr>
                        <a:t>诸将为举所败。”</a:t>
                      </a:r>
                      <a:endParaRPr lang="zh-CN" sz="2800" b="1" kern="100" dirty="0">
                        <a:solidFill>
                          <a:srgbClr val="FF0000"/>
                        </a:solidFill>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《新唐书·太宗本纪》</a:t>
                      </a:r>
                      <a:endParaRPr lang="zh-CN" sz="2800" b="1" kern="100" dirty="0">
                        <a:latin typeface="Times New Roman" panose="02020603050405020304"/>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814" name="Rectangle 1"/>
          <p:cNvSpPr/>
          <p:nvPr/>
        </p:nvSpPr>
        <p:spPr>
          <a:xfrm>
            <a:off x="0" y="0"/>
            <a:ext cx="9144000" cy="2678113"/>
          </a:xfrm>
          <a:prstGeom prst="rect">
            <a:avLst/>
          </a:prstGeom>
          <a:noFill/>
          <a:ln w="9525">
            <a:noFill/>
          </a:ln>
        </p:spPr>
        <p:txBody>
          <a:bodyPr anchor="ctr">
            <a:spAutoFit/>
          </a:bodyPr>
          <a:p>
            <a:pPr defTabSz="0" eaLnBrk="0" hangingPunct="0">
              <a:tabLst>
                <a:tab pos="2695575" algn="l"/>
              </a:tabLst>
            </a:pPr>
            <a:r>
              <a:rPr lang="en-US" altLang="zh-CN" sz="2800" b="1" dirty="0">
                <a:solidFill>
                  <a:srgbClr val="7030A0"/>
                </a:solidFill>
                <a:latin typeface="Times New Roman" panose="02020603050405020304" pitchFamily="18" charset="0"/>
              </a:rPr>
              <a:t>2017</a:t>
            </a:r>
            <a:r>
              <a:rPr lang="zh-CN" altLang="en-US" sz="2800" b="1" dirty="0">
                <a:solidFill>
                  <a:srgbClr val="7030A0"/>
                </a:solidFill>
                <a:latin typeface="Times New Roman" panose="02020603050405020304" pitchFamily="18" charset="0"/>
              </a:rPr>
              <a:t>全国卷一</a:t>
            </a:r>
            <a:r>
              <a:rPr lang="en-US" altLang="zh-CN" sz="2800" b="1" dirty="0">
                <a:latin typeface="Times New Roman" panose="02020603050405020304" pitchFamily="18" charset="0"/>
              </a:rPr>
              <a:t>26</a:t>
            </a:r>
            <a:r>
              <a:rPr lang="zh-CN" altLang="en-US" sz="2800" b="1" dirty="0">
                <a:latin typeface="Times New Roman" panose="02020603050405020304" pitchFamily="18" charset="0"/>
              </a:rPr>
              <a:t>．表</a:t>
            </a:r>
            <a:r>
              <a:rPr lang="en-US" altLang="zh-CN" sz="2800" b="1" dirty="0">
                <a:latin typeface="Times New Roman" panose="02020603050405020304" pitchFamily="18" charset="0"/>
              </a:rPr>
              <a:t>2</a:t>
            </a:r>
            <a:r>
              <a:rPr lang="zh-CN" altLang="en-US" sz="2800" b="1" dirty="0">
                <a:latin typeface="Times New Roman" panose="02020603050405020304" pitchFamily="18" charset="0"/>
              </a:rPr>
              <a:t>为不同史籍关于</a:t>
            </a:r>
            <a:r>
              <a:rPr lang="zh-CN" altLang="en-US" sz="2800" b="1" dirty="0">
                <a:solidFill>
                  <a:srgbClr val="FF0000"/>
                </a:solidFill>
                <a:latin typeface="Times New Roman" panose="02020603050405020304" pitchFamily="18" charset="0"/>
              </a:rPr>
              <a:t>唐武德元年同一事件</a:t>
            </a:r>
            <a:r>
              <a:rPr lang="zh-CN" altLang="en-US" sz="2800" b="1" dirty="0">
                <a:latin typeface="Times New Roman" panose="02020603050405020304" pitchFamily="18" charset="0"/>
              </a:rPr>
              <a:t>的</a:t>
            </a:r>
            <a:r>
              <a:rPr lang="zh-CN" altLang="en-US" sz="2800" b="1" dirty="0">
                <a:solidFill>
                  <a:srgbClr val="FF0000"/>
                </a:solidFill>
                <a:latin typeface="Times New Roman" panose="02020603050405020304" pitchFamily="18" charset="0"/>
              </a:rPr>
              <a:t>历史叙述</a:t>
            </a:r>
            <a:r>
              <a:rPr lang="zh-CN" altLang="en-US" sz="2800" b="1" dirty="0">
                <a:latin typeface="Times New Roman" panose="02020603050405020304" pitchFamily="18" charset="0"/>
              </a:rPr>
              <a:t>。据此能够被认定的</a:t>
            </a:r>
            <a:r>
              <a:rPr lang="zh-CN" altLang="en-US" sz="2800" b="1" dirty="0">
                <a:solidFill>
                  <a:srgbClr val="FF0000"/>
                </a:solidFill>
                <a:latin typeface="Times New Roman" panose="02020603050405020304" pitchFamily="18" charset="0"/>
              </a:rPr>
              <a:t>历史事实</a:t>
            </a:r>
            <a:r>
              <a:rPr lang="zh-CN" altLang="en-US" sz="2800" b="1" dirty="0">
                <a:latin typeface="Times New Roman" panose="02020603050405020304" pitchFamily="18" charset="0"/>
              </a:rPr>
              <a:t>是</a:t>
            </a:r>
            <a:endParaRPr lang="zh-CN" altLang="en-US" sz="2000" b="1" dirty="0">
              <a:latin typeface="Arial" panose="020B0604020202020204" pitchFamily="34" charset="0"/>
            </a:endParaRPr>
          </a:p>
          <a:p>
            <a:pPr defTabSz="0" eaLnBrk="0" hangingPunct="0">
              <a:tabLst>
                <a:tab pos="2695575" algn="l"/>
              </a:tabLst>
            </a:pPr>
            <a:r>
              <a:rPr lang="en-US" altLang="zh-CN" sz="2800" b="1" dirty="0">
                <a:latin typeface="Times New Roman" panose="02020603050405020304" pitchFamily="18" charset="0"/>
              </a:rPr>
              <a:t>A</a:t>
            </a:r>
            <a:r>
              <a:rPr lang="zh-CN" altLang="en-US" sz="2800" b="1" dirty="0">
                <a:latin typeface="Times New Roman" panose="02020603050405020304" pitchFamily="18" charset="0"/>
              </a:rPr>
              <a:t>．</a:t>
            </a:r>
            <a:r>
              <a:rPr lang="zh-CN" altLang="en-US" sz="2800" b="1" dirty="0">
                <a:solidFill>
                  <a:srgbClr val="002060"/>
                </a:solidFill>
                <a:latin typeface="Times New Roman" panose="02020603050405020304" pitchFamily="18" charset="0"/>
              </a:rPr>
              <a:t>皇帝</a:t>
            </a:r>
            <a:r>
              <a:rPr lang="zh-CN" altLang="en-US" sz="2800" b="1" dirty="0">
                <a:latin typeface="Times New Roman" panose="02020603050405020304" pitchFamily="18" charset="0"/>
              </a:rPr>
              <a:t>李世民与薛举战于泾州    </a:t>
            </a:r>
            <a:endParaRPr lang="en-US" altLang="zh-CN" sz="2800" b="1" dirty="0">
              <a:latin typeface="Times New Roman" panose="02020603050405020304" pitchFamily="18" charset="0"/>
            </a:endParaRPr>
          </a:p>
          <a:p>
            <a:pPr defTabSz="0" eaLnBrk="0" hangingPunct="0">
              <a:tabLst>
                <a:tab pos="2695575" algn="l"/>
              </a:tabLst>
            </a:pPr>
            <a:r>
              <a:rPr lang="en-US" altLang="zh-CN" sz="2800" b="1" dirty="0">
                <a:latin typeface="Times New Roman" panose="02020603050405020304" pitchFamily="18" charset="0"/>
              </a:rPr>
              <a:t>B</a:t>
            </a:r>
            <a:r>
              <a:rPr lang="zh-CN" altLang="en-US" sz="2800" b="1" dirty="0">
                <a:latin typeface="Times New Roman" panose="02020603050405020304" pitchFamily="18" charset="0"/>
              </a:rPr>
              <a:t>．刘文静是战役中唐军的</a:t>
            </a:r>
            <a:r>
              <a:rPr lang="zh-CN" altLang="en-US" sz="2800" b="1" dirty="0">
                <a:solidFill>
                  <a:srgbClr val="002060"/>
                </a:solidFill>
                <a:latin typeface="Times New Roman" panose="02020603050405020304" pitchFamily="18" charset="0"/>
              </a:rPr>
              <a:t>主帅</a:t>
            </a:r>
            <a:endParaRPr lang="zh-CN" altLang="en-US" sz="2000" b="1" dirty="0">
              <a:solidFill>
                <a:srgbClr val="002060"/>
              </a:solidFill>
              <a:latin typeface="Arial" panose="020B0604020202020204" pitchFamily="34" charset="0"/>
            </a:endParaRPr>
          </a:p>
          <a:p>
            <a:pPr defTabSz="0" eaLnBrk="0" hangingPunct="0">
              <a:tabLst>
                <a:tab pos="2695575" algn="l"/>
              </a:tabLst>
            </a:pPr>
            <a:r>
              <a:rPr lang="en-US" altLang="zh-CN" sz="2800" b="1" dirty="0">
                <a:latin typeface="Times New Roman" panose="02020603050405020304" pitchFamily="18" charset="0"/>
              </a:rPr>
              <a:t>C</a:t>
            </a:r>
            <a:r>
              <a:rPr lang="zh-CN" altLang="en-US" sz="2800" b="1" dirty="0">
                <a:latin typeface="Times New Roman" panose="02020603050405020304" pitchFamily="18" charset="0"/>
              </a:rPr>
              <a:t>．</a:t>
            </a:r>
            <a:r>
              <a:rPr lang="zh-CN" altLang="en-US" sz="2800" b="1" dirty="0">
                <a:solidFill>
                  <a:srgbClr val="FF0000"/>
                </a:solidFill>
                <a:latin typeface="Times New Roman" panose="02020603050405020304" pitchFamily="18" charset="0"/>
              </a:rPr>
              <a:t>唐军</a:t>
            </a:r>
            <a:r>
              <a:rPr lang="zh-CN" altLang="en-US" sz="2800" b="1" dirty="0">
                <a:latin typeface="Times New Roman" panose="02020603050405020304" pitchFamily="18" charset="0"/>
              </a:rPr>
              <a:t>与</a:t>
            </a:r>
            <a:r>
              <a:rPr lang="zh-CN" altLang="en-US" sz="2800" b="1" dirty="0">
                <a:solidFill>
                  <a:srgbClr val="FF0000"/>
                </a:solidFill>
                <a:latin typeface="Times New Roman" panose="02020603050405020304" pitchFamily="18" charset="0"/>
              </a:rPr>
              <a:t>薛举</a:t>
            </a:r>
            <a:r>
              <a:rPr lang="zh-CN" altLang="en-US" sz="2800" b="1" dirty="0">
                <a:latin typeface="Times New Roman" panose="02020603050405020304" pitchFamily="18" charset="0"/>
              </a:rPr>
              <a:t>在</a:t>
            </a:r>
            <a:r>
              <a:rPr lang="zh-CN" altLang="en-US" sz="2800" b="1" dirty="0">
                <a:solidFill>
                  <a:srgbClr val="FF0000"/>
                </a:solidFill>
                <a:latin typeface="Times New Roman" panose="02020603050405020304" pitchFamily="18" charset="0"/>
              </a:rPr>
              <a:t>泾州</a:t>
            </a:r>
            <a:r>
              <a:rPr lang="zh-CN" altLang="en-US" sz="2800" b="1" dirty="0">
                <a:latin typeface="Times New Roman" panose="02020603050405020304" pitchFamily="18" charset="0"/>
              </a:rPr>
              <a:t>作战</a:t>
            </a:r>
            <a:r>
              <a:rPr lang="zh-CN" altLang="en-US" sz="2800" b="1" dirty="0">
                <a:solidFill>
                  <a:srgbClr val="FF0000"/>
                </a:solidFill>
                <a:latin typeface="Times New Roman" panose="02020603050405020304" pitchFamily="18" charset="0"/>
              </a:rPr>
              <a:t>失败</a:t>
            </a:r>
            <a:r>
              <a:rPr lang="zh-CN" altLang="en-US" sz="2800" b="1" dirty="0">
                <a:latin typeface="Times New Roman" panose="02020603050405020304" pitchFamily="18" charset="0"/>
              </a:rPr>
              <a:t>    	</a:t>
            </a:r>
            <a:endParaRPr lang="en-US" altLang="zh-CN" sz="2800" b="1" dirty="0">
              <a:latin typeface="Times New Roman" panose="02020603050405020304" pitchFamily="18" charset="0"/>
            </a:endParaRPr>
          </a:p>
          <a:p>
            <a:pPr defTabSz="0" eaLnBrk="0" hangingPunct="0">
              <a:tabLst>
                <a:tab pos="2695575" algn="l"/>
              </a:tabLst>
            </a:pPr>
            <a:r>
              <a:rPr lang="en-US" altLang="zh-CN" sz="2800" b="1" dirty="0">
                <a:latin typeface="Times New Roman" panose="02020603050405020304" pitchFamily="18" charset="0"/>
              </a:rPr>
              <a:t>D</a:t>
            </a:r>
            <a:r>
              <a:rPr lang="zh-CN" altLang="en-US" sz="2800" b="1" dirty="0">
                <a:latin typeface="Times New Roman" panose="02020603050405020304" pitchFamily="18" charset="0"/>
              </a:rPr>
              <a:t>．李世民</a:t>
            </a:r>
            <a:r>
              <a:rPr lang="zh-CN" altLang="en-US" sz="2800" b="1" dirty="0">
                <a:solidFill>
                  <a:srgbClr val="002060"/>
                </a:solidFill>
                <a:latin typeface="Times New Roman" panose="02020603050405020304" pitchFamily="18" charset="0"/>
              </a:rPr>
              <a:t>患病导致</a:t>
            </a:r>
            <a:r>
              <a:rPr lang="zh-CN" altLang="en-US" sz="2800" b="1" dirty="0">
                <a:latin typeface="Times New Roman" panose="02020603050405020304" pitchFamily="18" charset="0"/>
              </a:rPr>
              <a:t>了战役</a:t>
            </a:r>
            <a:r>
              <a:rPr lang="zh-CN" altLang="en-US" sz="2800" b="1" dirty="0">
                <a:solidFill>
                  <a:srgbClr val="002060"/>
                </a:solidFill>
                <a:latin typeface="Times New Roman" panose="02020603050405020304" pitchFamily="18" charset="0"/>
              </a:rPr>
              <a:t>失败</a:t>
            </a:r>
            <a:endParaRPr lang="zh-CN" altLang="en-US" sz="5400" b="1" dirty="0">
              <a:solidFill>
                <a:srgbClr val="002060"/>
              </a:solidFill>
              <a:latin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 name="表格 1"/>
          <p:cNvGraphicFramePr>
            <a:graphicFrameLocks noGrp="1"/>
          </p:cNvGraphicFramePr>
          <p:nvPr/>
        </p:nvGraphicFramePr>
        <p:xfrm>
          <a:off x="0" y="2667000"/>
          <a:ext cx="9144000" cy="4191000"/>
        </p:xfrm>
        <a:graphic>
          <a:graphicData uri="http://schemas.openxmlformats.org/drawingml/2006/table">
            <a:tbl>
              <a:tblPr/>
              <a:tblGrid>
                <a:gridCol w="6062856"/>
                <a:gridCol w="3081144"/>
              </a:tblGrid>
              <a:tr h="304165">
                <a:tc>
                  <a:txBody>
                    <a:bodyPr/>
                    <a:lstStyle/>
                    <a:p>
                      <a:pPr algn="ctr">
                        <a:lnSpc>
                          <a:spcPts val="3000"/>
                        </a:lnSpc>
                        <a:spcAft>
                          <a:spcPts val="0"/>
                        </a:spcAft>
                      </a:pPr>
                      <a:r>
                        <a:rPr lang="zh-CN" sz="2800" b="1" kern="100" dirty="0">
                          <a:latin typeface="Times New Roman" panose="02020603050405020304"/>
                          <a:ea typeface="宋体" panose="02010600030101010101" pitchFamily="2" charset="-122"/>
                        </a:rPr>
                        <a:t>记述</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3000"/>
                        </a:lnSpc>
                        <a:spcAft>
                          <a:spcPts val="0"/>
                        </a:spcAft>
                      </a:pPr>
                      <a:r>
                        <a:rPr lang="zh-CN" sz="2800" b="1" kern="100" dirty="0">
                          <a:latin typeface="Times New Roman" panose="02020603050405020304"/>
                          <a:ea typeface="宋体" panose="02010600030101010101" pitchFamily="2" charset="-122"/>
                        </a:rPr>
                        <a:t>出处</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65">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a:t>
                      </a:r>
                      <a:r>
                        <a:rPr lang="zh-CN" sz="2800" b="1" kern="100" dirty="0">
                          <a:solidFill>
                            <a:srgbClr val="00B050"/>
                          </a:solidFill>
                          <a:latin typeface="Times New Roman" panose="02020603050405020304"/>
                          <a:ea typeface="宋体" panose="02010600030101010101" pitchFamily="2" charset="-122"/>
                        </a:rPr>
                        <a:t>秦王</a:t>
                      </a:r>
                      <a:r>
                        <a:rPr lang="zh-CN" sz="2800" b="1" kern="100" dirty="0">
                          <a:latin typeface="Times New Roman" panose="02020603050405020304"/>
                          <a:ea typeface="宋体" panose="02010600030101010101" pitchFamily="2" charset="-122"/>
                        </a:rPr>
                        <a:t>（李世民）与</a:t>
                      </a:r>
                      <a:r>
                        <a:rPr lang="zh-CN" sz="2800" b="1" kern="100" dirty="0">
                          <a:solidFill>
                            <a:srgbClr val="00B050"/>
                          </a:solidFill>
                          <a:latin typeface="Times New Roman" panose="02020603050405020304"/>
                          <a:ea typeface="宋体" panose="02010600030101010101" pitchFamily="2" charset="-122"/>
                        </a:rPr>
                        <a:t>薛举</a:t>
                      </a:r>
                      <a:r>
                        <a:rPr lang="zh-CN" sz="2800" b="1" kern="100" dirty="0">
                          <a:latin typeface="Times New Roman" panose="02020603050405020304"/>
                          <a:ea typeface="宋体" panose="02010600030101010101" pitchFamily="2" charset="-122"/>
                        </a:rPr>
                        <a:t>大战于</a:t>
                      </a:r>
                      <a:r>
                        <a:rPr lang="zh-CN" sz="2800" b="1" kern="100" dirty="0">
                          <a:solidFill>
                            <a:srgbClr val="FF0000"/>
                          </a:solidFill>
                          <a:latin typeface="Times New Roman" panose="02020603050405020304"/>
                          <a:ea typeface="宋体" panose="02010600030101010101" pitchFamily="2" charset="-122"/>
                        </a:rPr>
                        <a:t>泾州</a:t>
                      </a:r>
                      <a:r>
                        <a:rPr lang="zh-CN" sz="2800" b="1" kern="100" dirty="0" smtClean="0">
                          <a:latin typeface="Times New Roman" panose="02020603050405020304"/>
                          <a:ea typeface="宋体" panose="02010600030101010101" pitchFamily="2" charset="-122"/>
                        </a:rPr>
                        <a:t>，我师</a:t>
                      </a:r>
                      <a:r>
                        <a:rPr lang="zh-CN" sz="2800" b="1" kern="100" dirty="0">
                          <a:solidFill>
                            <a:srgbClr val="002060"/>
                          </a:solidFill>
                          <a:latin typeface="Times New Roman" panose="02020603050405020304"/>
                          <a:ea typeface="宋体" panose="02010600030101010101" pitchFamily="2" charset="-122"/>
                        </a:rPr>
                        <a:t>败绩</a:t>
                      </a:r>
                      <a:r>
                        <a:rPr lang="zh-CN" sz="2800" b="1" kern="100" dirty="0">
                          <a:latin typeface="Times New Roman" panose="02020603050405020304"/>
                          <a:ea typeface="宋体" panose="02010600030101010101" pitchFamily="2" charset="-122"/>
                        </a:rPr>
                        <a:t>。”</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a:t>
                      </a:r>
                      <a:r>
                        <a:rPr lang="zh-CN" sz="2800" b="1" kern="100" dirty="0">
                          <a:solidFill>
                            <a:srgbClr val="FF0000"/>
                          </a:solidFill>
                          <a:latin typeface="Times New Roman" panose="02020603050405020304"/>
                          <a:ea typeface="宋体" panose="02010600030101010101" pitchFamily="2" charset="-122"/>
                        </a:rPr>
                        <a:t>旧唐书</a:t>
                      </a:r>
                      <a:r>
                        <a:rPr lang="zh-CN" sz="2800" b="1" kern="100" dirty="0">
                          <a:latin typeface="Times New Roman" panose="02020603050405020304"/>
                          <a:ea typeface="宋体" panose="02010600030101010101" pitchFamily="2" charset="-122"/>
                        </a:rPr>
                        <a:t>·高祖本纪》</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815">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a:t>
                      </a:r>
                      <a:r>
                        <a:rPr lang="zh-CN" sz="2800" b="1" kern="100" dirty="0">
                          <a:solidFill>
                            <a:srgbClr val="00B050"/>
                          </a:solidFill>
                          <a:latin typeface="Times New Roman" panose="02020603050405020304"/>
                          <a:ea typeface="宋体" panose="02010600030101010101" pitchFamily="2" charset="-122"/>
                        </a:rPr>
                        <a:t>薛举</a:t>
                      </a:r>
                      <a:r>
                        <a:rPr lang="zh-CN" sz="2800" b="1" kern="100" dirty="0">
                          <a:latin typeface="Times New Roman" panose="02020603050405020304"/>
                          <a:ea typeface="宋体" panose="02010600030101010101" pitchFamily="2" charset="-122"/>
                        </a:rPr>
                        <a:t>寇</a:t>
                      </a:r>
                      <a:r>
                        <a:rPr lang="zh-CN" sz="2800" b="1" kern="100" dirty="0">
                          <a:solidFill>
                            <a:srgbClr val="FF0000"/>
                          </a:solidFill>
                          <a:latin typeface="Times New Roman" panose="02020603050405020304"/>
                          <a:ea typeface="宋体" panose="02010600030101010101" pitchFamily="2" charset="-122"/>
                        </a:rPr>
                        <a:t>泾州，</a:t>
                      </a:r>
                      <a:r>
                        <a:rPr lang="zh-CN" sz="2800" b="1" kern="100" dirty="0">
                          <a:solidFill>
                            <a:srgbClr val="00B050"/>
                          </a:solidFill>
                          <a:latin typeface="Times New Roman" panose="02020603050405020304"/>
                          <a:ea typeface="宋体" panose="02010600030101010101" pitchFamily="2" charset="-122"/>
                        </a:rPr>
                        <a:t>太宗</a:t>
                      </a:r>
                      <a:r>
                        <a:rPr lang="zh-CN" sz="2800" b="1" kern="100" dirty="0">
                          <a:latin typeface="Times New Roman" panose="02020603050405020304"/>
                          <a:ea typeface="宋体" panose="02010600030101010101" pitchFamily="2" charset="-122"/>
                        </a:rPr>
                        <a:t>（李世民）率众讨之，</a:t>
                      </a:r>
                      <a:r>
                        <a:rPr lang="zh-CN" sz="2800" b="1" kern="100" dirty="0">
                          <a:solidFill>
                            <a:srgbClr val="002060"/>
                          </a:solidFill>
                          <a:latin typeface="Times New Roman" panose="02020603050405020304"/>
                          <a:ea typeface="宋体" panose="02010600030101010101" pitchFamily="2" charset="-122"/>
                        </a:rPr>
                        <a:t>不利</a:t>
                      </a:r>
                      <a:r>
                        <a:rPr lang="zh-CN" sz="2800" b="1" kern="100" dirty="0">
                          <a:latin typeface="Times New Roman" panose="02020603050405020304"/>
                          <a:ea typeface="宋体" panose="02010600030101010101" pitchFamily="2" charset="-122"/>
                        </a:rPr>
                        <a:t>而旋。”</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《旧唐书·太宗本纪》</a:t>
                      </a:r>
                      <a:endParaRPr lang="zh-CN" sz="2800" b="1" kern="100" dirty="0">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65">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a:t>
                      </a:r>
                      <a:r>
                        <a:rPr lang="zh-CN" sz="2800" b="1" kern="100" dirty="0">
                          <a:solidFill>
                            <a:srgbClr val="00B050"/>
                          </a:solidFill>
                          <a:latin typeface="Times New Roman" panose="02020603050405020304"/>
                          <a:ea typeface="宋体" panose="02010600030101010101" pitchFamily="2" charset="-122"/>
                        </a:rPr>
                        <a:t>秦王</a:t>
                      </a:r>
                      <a:r>
                        <a:rPr lang="zh-CN" sz="2800" b="1" kern="100" dirty="0">
                          <a:latin typeface="Times New Roman" panose="02020603050405020304"/>
                          <a:ea typeface="宋体" panose="02010600030101010101" pitchFamily="2" charset="-122"/>
                        </a:rPr>
                        <a:t>世民为</a:t>
                      </a:r>
                      <a:r>
                        <a:rPr lang="zh-CN" sz="2800" b="1" kern="100" dirty="0">
                          <a:solidFill>
                            <a:srgbClr val="FF0000"/>
                          </a:solidFill>
                          <a:latin typeface="Times New Roman" panose="02020603050405020304"/>
                          <a:ea typeface="宋体" panose="02010600030101010101" pitchFamily="2" charset="-122"/>
                        </a:rPr>
                        <a:t>西讨元帅</a:t>
                      </a:r>
                      <a:r>
                        <a:rPr lang="zh-CN" sz="2800" b="1" kern="100" dirty="0">
                          <a:latin typeface="Times New Roman" panose="02020603050405020304"/>
                          <a:ea typeface="宋体" panose="02010600030101010101" pitchFamily="2" charset="-122"/>
                        </a:rPr>
                        <a:t>……</a:t>
                      </a:r>
                      <a:r>
                        <a:rPr lang="zh-CN" sz="2800" b="1" kern="100" dirty="0">
                          <a:solidFill>
                            <a:srgbClr val="FF0000"/>
                          </a:solidFill>
                          <a:latin typeface="Times New Roman" panose="02020603050405020304"/>
                          <a:ea typeface="宋体" panose="02010600030101010101" pitchFamily="2" charset="-122"/>
                        </a:rPr>
                        <a:t>刘文静（唐朝将领</a:t>
                      </a:r>
                      <a:r>
                        <a:rPr lang="zh-CN" sz="2800" b="1" kern="100" dirty="0">
                          <a:latin typeface="Times New Roman" panose="02020603050405020304"/>
                          <a:ea typeface="宋体" panose="02010600030101010101" pitchFamily="2" charset="-122"/>
                        </a:rPr>
                        <a:t>）及</a:t>
                      </a:r>
                      <a:r>
                        <a:rPr lang="zh-CN" sz="2800" b="1" kern="100" dirty="0">
                          <a:solidFill>
                            <a:srgbClr val="00B050"/>
                          </a:solidFill>
                          <a:latin typeface="Times New Roman" panose="02020603050405020304"/>
                          <a:ea typeface="宋体" panose="02010600030101010101" pitchFamily="2" charset="-122"/>
                        </a:rPr>
                        <a:t>薛举</a:t>
                      </a:r>
                      <a:r>
                        <a:rPr lang="zh-CN" sz="2800" b="1" kern="100" dirty="0">
                          <a:latin typeface="Times New Roman" panose="02020603050405020304"/>
                          <a:ea typeface="宋体" panose="02010600030101010101" pitchFamily="2" charset="-122"/>
                        </a:rPr>
                        <a:t>战于</a:t>
                      </a:r>
                      <a:r>
                        <a:rPr lang="zh-CN" sz="2800" b="1" kern="100" dirty="0">
                          <a:solidFill>
                            <a:srgbClr val="FF0000"/>
                          </a:solidFill>
                          <a:latin typeface="Times New Roman" panose="02020603050405020304"/>
                          <a:ea typeface="宋体" panose="02010600030101010101" pitchFamily="2" charset="-122"/>
                        </a:rPr>
                        <a:t>泾州</a:t>
                      </a:r>
                      <a:r>
                        <a:rPr lang="zh-CN" sz="2800" b="1" kern="100" dirty="0">
                          <a:latin typeface="Times New Roman" panose="02020603050405020304"/>
                          <a:ea typeface="宋体" panose="02010600030101010101" pitchFamily="2" charset="-122"/>
                        </a:rPr>
                        <a:t>，</a:t>
                      </a:r>
                      <a:r>
                        <a:rPr lang="zh-CN" sz="2800" b="1" kern="100" dirty="0">
                          <a:solidFill>
                            <a:srgbClr val="002060"/>
                          </a:solidFill>
                          <a:latin typeface="Times New Roman" panose="02020603050405020304"/>
                          <a:ea typeface="宋体" panose="02010600030101010101" pitchFamily="2" charset="-122"/>
                        </a:rPr>
                        <a:t>败绩。”</a:t>
                      </a:r>
                      <a:endParaRPr lang="zh-CN" sz="2800" b="1" kern="100" dirty="0">
                        <a:solidFill>
                          <a:srgbClr val="002060"/>
                        </a:solidFill>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a:t>
                      </a:r>
                      <a:r>
                        <a:rPr lang="zh-CN" sz="2800" b="1" kern="100" dirty="0">
                          <a:solidFill>
                            <a:srgbClr val="FF0000"/>
                          </a:solidFill>
                          <a:latin typeface="Times New Roman" panose="02020603050405020304"/>
                          <a:ea typeface="宋体" panose="02010600030101010101" pitchFamily="2" charset="-122"/>
                        </a:rPr>
                        <a:t>新唐书</a:t>
                      </a:r>
                      <a:r>
                        <a:rPr lang="zh-CN" sz="2800" b="1" kern="100" dirty="0">
                          <a:latin typeface="Times New Roman" panose="02020603050405020304"/>
                          <a:ea typeface="宋体" panose="02010600030101010101" pitchFamily="2" charset="-122"/>
                        </a:rPr>
                        <a:t>·高祖本纪》</a:t>
                      </a:r>
                      <a:endParaRPr lang="zh-CN" sz="2800" b="1" kern="100" dirty="0">
                        <a:latin typeface="Times New Roman" panose="02020603050405020304"/>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65">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a:t>
                      </a:r>
                      <a:r>
                        <a:rPr lang="zh-CN" sz="2800" b="1" kern="100" dirty="0">
                          <a:solidFill>
                            <a:srgbClr val="00B050"/>
                          </a:solidFill>
                          <a:latin typeface="Times New Roman" panose="02020603050405020304"/>
                          <a:ea typeface="宋体" panose="02010600030101010101" pitchFamily="2" charset="-122"/>
                        </a:rPr>
                        <a:t>薛举</a:t>
                      </a:r>
                      <a:r>
                        <a:rPr lang="zh-CN" sz="2800" b="1" kern="100" dirty="0">
                          <a:latin typeface="Times New Roman" panose="02020603050405020304"/>
                          <a:ea typeface="宋体" panose="02010600030101010101" pitchFamily="2" charset="-122"/>
                        </a:rPr>
                        <a:t>寇</a:t>
                      </a:r>
                      <a:r>
                        <a:rPr lang="zh-CN" sz="2800" b="1" kern="100" dirty="0">
                          <a:solidFill>
                            <a:srgbClr val="FF0000"/>
                          </a:solidFill>
                          <a:latin typeface="Times New Roman" panose="02020603050405020304"/>
                          <a:ea typeface="宋体" panose="02010600030101010101" pitchFamily="2" charset="-122"/>
                        </a:rPr>
                        <a:t>泾州</a:t>
                      </a:r>
                      <a:r>
                        <a:rPr lang="zh-CN" sz="2800" b="1" kern="100" dirty="0">
                          <a:latin typeface="Times New Roman" panose="02020603050405020304"/>
                          <a:ea typeface="宋体" panose="02010600030101010101" pitchFamily="2" charset="-122"/>
                        </a:rPr>
                        <a:t>，</a:t>
                      </a:r>
                      <a:r>
                        <a:rPr lang="zh-CN" sz="2800" b="1" kern="100" dirty="0">
                          <a:solidFill>
                            <a:srgbClr val="00B050"/>
                          </a:solidFill>
                          <a:latin typeface="Times New Roman" panose="02020603050405020304"/>
                          <a:ea typeface="宋体" panose="02010600030101010101" pitchFamily="2" charset="-122"/>
                        </a:rPr>
                        <a:t>太宗</a:t>
                      </a:r>
                      <a:r>
                        <a:rPr lang="zh-CN" sz="2800" b="1" kern="100" dirty="0">
                          <a:latin typeface="Times New Roman" panose="02020603050405020304"/>
                          <a:ea typeface="宋体" panose="02010600030101010101" pitchFamily="2" charset="-122"/>
                        </a:rPr>
                        <a:t>为</a:t>
                      </a:r>
                      <a:r>
                        <a:rPr lang="zh-CN" sz="2800" b="1" kern="100" dirty="0">
                          <a:solidFill>
                            <a:srgbClr val="FF0000"/>
                          </a:solidFill>
                          <a:latin typeface="Times New Roman" panose="02020603050405020304"/>
                          <a:ea typeface="宋体" panose="02010600030101010101" pitchFamily="2" charset="-122"/>
                        </a:rPr>
                        <a:t>西讨元帅</a:t>
                      </a:r>
                      <a:r>
                        <a:rPr lang="zh-CN" sz="2800" b="1" kern="100" dirty="0">
                          <a:latin typeface="Times New Roman" panose="02020603050405020304"/>
                          <a:ea typeface="宋体" panose="02010600030101010101" pitchFamily="2" charset="-122"/>
                        </a:rPr>
                        <a:t>，进位雍州牧。七月，</a:t>
                      </a:r>
                      <a:r>
                        <a:rPr lang="zh-CN" sz="2800" b="1" kern="100" dirty="0">
                          <a:solidFill>
                            <a:srgbClr val="FF0000"/>
                          </a:solidFill>
                          <a:latin typeface="Times New Roman" panose="02020603050405020304"/>
                          <a:ea typeface="宋体" panose="02010600030101010101" pitchFamily="2" charset="-122"/>
                        </a:rPr>
                        <a:t>太宗有疾</a:t>
                      </a:r>
                      <a:r>
                        <a:rPr lang="zh-CN" sz="2800" b="1" kern="100" dirty="0">
                          <a:latin typeface="Times New Roman" panose="02020603050405020304"/>
                          <a:ea typeface="宋体" panose="02010600030101010101" pitchFamily="2" charset="-122"/>
                        </a:rPr>
                        <a:t>，</a:t>
                      </a:r>
                      <a:r>
                        <a:rPr lang="zh-CN" sz="2800" b="1" kern="100" dirty="0">
                          <a:solidFill>
                            <a:srgbClr val="FF0000"/>
                          </a:solidFill>
                          <a:latin typeface="Times New Roman" panose="02020603050405020304"/>
                          <a:ea typeface="宋体" panose="02010600030101010101" pitchFamily="2" charset="-122"/>
                        </a:rPr>
                        <a:t>诸将为举</a:t>
                      </a:r>
                      <a:r>
                        <a:rPr lang="zh-CN" sz="2800" b="1" kern="100" dirty="0">
                          <a:solidFill>
                            <a:srgbClr val="002060"/>
                          </a:solidFill>
                          <a:latin typeface="Times New Roman" panose="02020603050405020304"/>
                          <a:ea typeface="宋体" panose="02010600030101010101" pitchFamily="2" charset="-122"/>
                        </a:rPr>
                        <a:t>所败</a:t>
                      </a:r>
                      <a:r>
                        <a:rPr lang="zh-CN" sz="2800" b="1" kern="100" dirty="0">
                          <a:solidFill>
                            <a:srgbClr val="FF0000"/>
                          </a:solidFill>
                          <a:latin typeface="Times New Roman" panose="02020603050405020304"/>
                          <a:ea typeface="宋体" panose="02010600030101010101" pitchFamily="2" charset="-122"/>
                        </a:rPr>
                        <a:t>。”</a:t>
                      </a:r>
                      <a:endParaRPr lang="zh-CN" sz="2800" b="1" kern="100" dirty="0">
                        <a:solidFill>
                          <a:srgbClr val="FF0000"/>
                        </a:solidFill>
                        <a:latin typeface="Times New Roman" panose="02020603050405020304"/>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3000"/>
                        </a:lnSpc>
                        <a:spcAft>
                          <a:spcPts val="0"/>
                        </a:spcAft>
                      </a:pPr>
                      <a:r>
                        <a:rPr lang="zh-CN" sz="2800" b="1" kern="100" dirty="0">
                          <a:latin typeface="Times New Roman" panose="02020603050405020304"/>
                          <a:ea typeface="宋体" panose="02010600030101010101" pitchFamily="2" charset="-122"/>
                        </a:rPr>
                        <a:t>《新唐书·太宗本纪》</a:t>
                      </a:r>
                      <a:endParaRPr lang="zh-CN" sz="2800" b="1" kern="100" dirty="0">
                        <a:latin typeface="Times New Roman" panose="02020603050405020304"/>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041" name="Rectangle 1"/>
          <p:cNvSpPr/>
          <p:nvPr/>
        </p:nvSpPr>
        <p:spPr>
          <a:xfrm>
            <a:off x="0" y="0"/>
            <a:ext cx="9144000" cy="2678113"/>
          </a:xfrm>
          <a:prstGeom prst="rect">
            <a:avLst/>
          </a:prstGeom>
          <a:noFill/>
          <a:ln w="9525">
            <a:noFill/>
          </a:ln>
        </p:spPr>
        <p:txBody>
          <a:bodyPr anchor="ctr">
            <a:spAutoFit/>
          </a:bodyPr>
          <a:p>
            <a:pPr defTabSz="0" eaLnBrk="0" hangingPunct="0">
              <a:tabLst>
                <a:tab pos="2695575" algn="l"/>
              </a:tabLst>
            </a:pPr>
            <a:r>
              <a:rPr lang="en-US" altLang="zh-CN" sz="2800" b="1" dirty="0">
                <a:latin typeface="Times New Roman" panose="02020603050405020304" pitchFamily="18" charset="0"/>
              </a:rPr>
              <a:t>2017</a:t>
            </a:r>
            <a:r>
              <a:rPr lang="zh-CN" altLang="en-US" sz="2800" b="1" dirty="0">
                <a:latin typeface="Times New Roman" panose="02020603050405020304" pitchFamily="18" charset="0"/>
              </a:rPr>
              <a:t>全国卷一</a:t>
            </a:r>
            <a:r>
              <a:rPr lang="en-US" altLang="zh-CN" sz="2800" b="1" dirty="0">
                <a:latin typeface="Times New Roman" panose="02020603050405020304" pitchFamily="18" charset="0"/>
              </a:rPr>
              <a:t>26</a:t>
            </a:r>
            <a:r>
              <a:rPr lang="zh-CN" altLang="en-US" sz="2800" b="1" dirty="0">
                <a:latin typeface="Times New Roman" panose="02020603050405020304" pitchFamily="18" charset="0"/>
              </a:rPr>
              <a:t>．表</a:t>
            </a:r>
            <a:r>
              <a:rPr lang="en-US" altLang="zh-CN" sz="2800" b="1" dirty="0">
                <a:latin typeface="Times New Roman" panose="02020603050405020304" pitchFamily="18" charset="0"/>
              </a:rPr>
              <a:t>2</a:t>
            </a:r>
            <a:r>
              <a:rPr lang="zh-CN" altLang="en-US" sz="2800" b="1" dirty="0">
                <a:latin typeface="Times New Roman" panose="02020603050405020304" pitchFamily="18" charset="0"/>
              </a:rPr>
              <a:t>为不同史籍关于</a:t>
            </a:r>
            <a:r>
              <a:rPr lang="zh-CN" altLang="en-US" sz="2800" b="1" dirty="0">
                <a:solidFill>
                  <a:srgbClr val="FF0000"/>
                </a:solidFill>
                <a:latin typeface="Times New Roman" panose="02020603050405020304" pitchFamily="18" charset="0"/>
              </a:rPr>
              <a:t>唐武德元年同一事件</a:t>
            </a:r>
            <a:r>
              <a:rPr lang="zh-CN" altLang="en-US" sz="2800" b="1" dirty="0">
                <a:latin typeface="Times New Roman" panose="02020603050405020304" pitchFamily="18" charset="0"/>
              </a:rPr>
              <a:t>的</a:t>
            </a:r>
            <a:r>
              <a:rPr lang="zh-CN" altLang="en-US" sz="2800" b="1" dirty="0">
                <a:solidFill>
                  <a:srgbClr val="FF0000"/>
                </a:solidFill>
                <a:latin typeface="Times New Roman" panose="02020603050405020304" pitchFamily="18" charset="0"/>
              </a:rPr>
              <a:t>历史叙述</a:t>
            </a:r>
            <a:r>
              <a:rPr lang="zh-CN" altLang="en-US" sz="2800" b="1" dirty="0">
                <a:latin typeface="Times New Roman" panose="02020603050405020304" pitchFamily="18" charset="0"/>
              </a:rPr>
              <a:t>。据此能够被认定的</a:t>
            </a:r>
            <a:r>
              <a:rPr lang="zh-CN" altLang="en-US" sz="2800" b="1" dirty="0">
                <a:solidFill>
                  <a:srgbClr val="FF0000"/>
                </a:solidFill>
                <a:latin typeface="Times New Roman" panose="02020603050405020304" pitchFamily="18" charset="0"/>
              </a:rPr>
              <a:t>历史事实</a:t>
            </a:r>
            <a:r>
              <a:rPr lang="zh-CN" altLang="en-US" sz="2800" b="1" dirty="0">
                <a:latin typeface="Times New Roman" panose="02020603050405020304" pitchFamily="18" charset="0"/>
              </a:rPr>
              <a:t>是</a:t>
            </a:r>
            <a:endParaRPr lang="zh-CN" altLang="en-US" sz="2000" b="1" dirty="0">
              <a:latin typeface="Arial" panose="020B0604020202020204" pitchFamily="34" charset="0"/>
            </a:endParaRPr>
          </a:p>
          <a:p>
            <a:pPr defTabSz="0" eaLnBrk="0" hangingPunct="0">
              <a:tabLst>
                <a:tab pos="2695575" algn="l"/>
              </a:tabLst>
            </a:pPr>
            <a:r>
              <a:rPr lang="en-US" altLang="zh-CN" sz="2800" b="1" dirty="0">
                <a:latin typeface="Times New Roman" panose="02020603050405020304" pitchFamily="18" charset="0"/>
              </a:rPr>
              <a:t>A</a:t>
            </a:r>
            <a:r>
              <a:rPr lang="zh-CN" altLang="en-US" sz="2800" b="1" dirty="0">
                <a:latin typeface="Times New Roman" panose="02020603050405020304" pitchFamily="18" charset="0"/>
              </a:rPr>
              <a:t>．</a:t>
            </a:r>
            <a:r>
              <a:rPr lang="zh-CN" altLang="en-US" sz="2800" b="1" dirty="0">
                <a:solidFill>
                  <a:srgbClr val="FF0000"/>
                </a:solidFill>
                <a:latin typeface="Times New Roman" panose="02020603050405020304" pitchFamily="18" charset="0"/>
              </a:rPr>
              <a:t>皇帝</a:t>
            </a:r>
            <a:r>
              <a:rPr lang="zh-CN" altLang="en-US" sz="2800" b="1" dirty="0">
                <a:latin typeface="Times New Roman" panose="02020603050405020304" pitchFamily="18" charset="0"/>
              </a:rPr>
              <a:t>李世民与薛举战于泾州</a:t>
            </a:r>
            <a:endParaRPr lang="en-US" altLang="zh-CN" sz="2800" b="1" dirty="0">
              <a:latin typeface="Times New Roman" panose="02020603050405020304" pitchFamily="18" charset="0"/>
            </a:endParaRPr>
          </a:p>
          <a:p>
            <a:pPr defTabSz="0" eaLnBrk="0" hangingPunct="0">
              <a:tabLst>
                <a:tab pos="2695575" algn="l"/>
              </a:tabLst>
            </a:pPr>
            <a:r>
              <a:rPr lang="en-US" altLang="zh-CN" sz="2800" b="1" dirty="0">
                <a:latin typeface="Times New Roman" panose="02020603050405020304" pitchFamily="18" charset="0"/>
              </a:rPr>
              <a:t>B</a:t>
            </a:r>
            <a:r>
              <a:rPr lang="zh-CN" altLang="en-US" sz="2800" b="1" dirty="0">
                <a:latin typeface="Times New Roman" panose="02020603050405020304" pitchFamily="18" charset="0"/>
              </a:rPr>
              <a:t>．刘文静是战役中唐军的</a:t>
            </a:r>
            <a:r>
              <a:rPr lang="zh-CN" altLang="en-US" sz="2800" b="1" dirty="0">
                <a:solidFill>
                  <a:srgbClr val="FF0000"/>
                </a:solidFill>
                <a:latin typeface="Times New Roman" panose="02020603050405020304" pitchFamily="18" charset="0"/>
              </a:rPr>
              <a:t>主帅</a:t>
            </a:r>
            <a:endParaRPr lang="zh-CN" altLang="en-US" sz="2000" b="1" dirty="0">
              <a:solidFill>
                <a:srgbClr val="FF0000"/>
              </a:solidFill>
              <a:latin typeface="Arial" panose="020B0604020202020204" pitchFamily="34" charset="0"/>
            </a:endParaRPr>
          </a:p>
          <a:p>
            <a:pPr defTabSz="0" eaLnBrk="0" hangingPunct="0">
              <a:tabLst>
                <a:tab pos="2695575" algn="l"/>
              </a:tabLst>
            </a:pPr>
            <a:r>
              <a:rPr lang="en-US" altLang="zh-CN" sz="2800" b="1" dirty="0">
                <a:latin typeface="Times New Roman" panose="02020603050405020304" pitchFamily="18" charset="0"/>
              </a:rPr>
              <a:t>C</a:t>
            </a:r>
            <a:r>
              <a:rPr lang="zh-CN" altLang="en-US" sz="2800" b="1" dirty="0">
                <a:latin typeface="Times New Roman" panose="02020603050405020304" pitchFamily="18" charset="0"/>
              </a:rPr>
              <a:t>．</a:t>
            </a:r>
            <a:r>
              <a:rPr lang="zh-CN" altLang="en-US" sz="2800" b="1" dirty="0">
                <a:solidFill>
                  <a:srgbClr val="FF0000"/>
                </a:solidFill>
                <a:latin typeface="Times New Roman" panose="02020603050405020304" pitchFamily="18" charset="0"/>
              </a:rPr>
              <a:t>唐军</a:t>
            </a:r>
            <a:r>
              <a:rPr lang="zh-CN" altLang="en-US" sz="2800" b="1" dirty="0">
                <a:latin typeface="Times New Roman" panose="02020603050405020304" pitchFamily="18" charset="0"/>
              </a:rPr>
              <a:t>与</a:t>
            </a:r>
            <a:r>
              <a:rPr lang="zh-CN" altLang="en-US" sz="2800" b="1" dirty="0">
                <a:solidFill>
                  <a:srgbClr val="FF0000"/>
                </a:solidFill>
                <a:latin typeface="Times New Roman" panose="02020603050405020304" pitchFamily="18" charset="0"/>
              </a:rPr>
              <a:t>薛举</a:t>
            </a:r>
            <a:r>
              <a:rPr lang="zh-CN" altLang="en-US" sz="2800" b="1" dirty="0">
                <a:latin typeface="Times New Roman" panose="02020603050405020304" pitchFamily="18" charset="0"/>
              </a:rPr>
              <a:t>在</a:t>
            </a:r>
            <a:r>
              <a:rPr lang="zh-CN" altLang="en-US" sz="2800" b="1" dirty="0">
                <a:solidFill>
                  <a:srgbClr val="FF0000"/>
                </a:solidFill>
                <a:latin typeface="Times New Roman" panose="02020603050405020304" pitchFamily="18" charset="0"/>
              </a:rPr>
              <a:t>泾州</a:t>
            </a:r>
            <a:r>
              <a:rPr lang="zh-CN" altLang="en-US" sz="2800" b="1" dirty="0">
                <a:latin typeface="Times New Roman" panose="02020603050405020304" pitchFamily="18" charset="0"/>
              </a:rPr>
              <a:t>作战</a:t>
            </a:r>
            <a:r>
              <a:rPr lang="zh-CN" altLang="en-US" sz="2800" b="1" dirty="0">
                <a:solidFill>
                  <a:srgbClr val="FF0000"/>
                </a:solidFill>
                <a:latin typeface="Times New Roman" panose="02020603050405020304" pitchFamily="18" charset="0"/>
              </a:rPr>
              <a:t>失败</a:t>
            </a:r>
            <a:r>
              <a:rPr lang="zh-CN" altLang="en-US" sz="2800" b="1" dirty="0">
                <a:latin typeface="Times New Roman" panose="02020603050405020304" pitchFamily="18" charset="0"/>
              </a:rPr>
              <a:t> 	</a:t>
            </a:r>
            <a:endParaRPr lang="en-US" altLang="zh-CN" sz="2800" b="1" dirty="0">
              <a:latin typeface="Times New Roman" panose="02020603050405020304" pitchFamily="18" charset="0"/>
            </a:endParaRPr>
          </a:p>
          <a:p>
            <a:pPr defTabSz="0" eaLnBrk="0" hangingPunct="0">
              <a:tabLst>
                <a:tab pos="2695575" algn="l"/>
              </a:tabLst>
            </a:pPr>
            <a:r>
              <a:rPr lang="en-US" altLang="zh-CN" sz="2800" b="1" dirty="0">
                <a:latin typeface="Times New Roman" panose="02020603050405020304" pitchFamily="18" charset="0"/>
              </a:rPr>
              <a:t>D</a:t>
            </a:r>
            <a:r>
              <a:rPr lang="zh-CN" altLang="en-US" sz="2800" b="1" dirty="0">
                <a:latin typeface="Times New Roman" panose="02020603050405020304" pitchFamily="18" charset="0"/>
              </a:rPr>
              <a:t>．李世民</a:t>
            </a:r>
            <a:r>
              <a:rPr lang="zh-CN" altLang="en-US" sz="2800" b="1" dirty="0">
                <a:solidFill>
                  <a:srgbClr val="FF0000"/>
                </a:solidFill>
                <a:latin typeface="Times New Roman" panose="02020603050405020304" pitchFamily="18" charset="0"/>
              </a:rPr>
              <a:t>患病导致了战役失败</a:t>
            </a:r>
            <a:endParaRPr lang="zh-CN" altLang="en-US" sz="5400" b="1" dirty="0">
              <a:solidFill>
                <a:srgbClr val="FF0000"/>
              </a:solidFill>
              <a:latin typeface="Arial" panose="020B0604020202020204" pitchFamily="34" charset="0"/>
            </a:endParaRPr>
          </a:p>
        </p:txBody>
      </p:sp>
      <p:sp>
        <p:nvSpPr>
          <p:cNvPr id="4" name="TextBox 3"/>
          <p:cNvSpPr txBox="1"/>
          <p:nvPr/>
        </p:nvSpPr>
        <p:spPr>
          <a:xfrm>
            <a:off x="5072063" y="857250"/>
            <a:ext cx="4071937" cy="1570038"/>
          </a:xfrm>
          <a:prstGeom prst="rect">
            <a:avLst/>
          </a:prstGeom>
          <a:noFill/>
          <a:ln w="9525">
            <a:noFill/>
          </a:ln>
        </p:spPr>
        <p:txBody>
          <a:bodyPr>
            <a:spAutoFit/>
          </a:bodyPr>
          <a:p>
            <a:r>
              <a:rPr lang="zh-CN" altLang="en-US" sz="2400" b="1" dirty="0">
                <a:solidFill>
                  <a:srgbClr val="7030A0"/>
                </a:solidFill>
                <a:latin typeface="Arial" panose="020B0604020202020204" pitchFamily="34" charset="0"/>
              </a:rPr>
              <a:t>武德元年</a:t>
            </a:r>
            <a:r>
              <a:rPr lang="en-US" altLang="zh-CN" sz="2400" b="1" dirty="0">
                <a:solidFill>
                  <a:srgbClr val="7030A0"/>
                </a:solidFill>
                <a:latin typeface="Arial" panose="020B0604020202020204" pitchFamily="34" charset="0"/>
              </a:rPr>
              <a:t>——618</a:t>
            </a:r>
            <a:r>
              <a:rPr lang="zh-CN" altLang="en-US" sz="2400" b="1" dirty="0">
                <a:solidFill>
                  <a:srgbClr val="7030A0"/>
                </a:solidFill>
                <a:latin typeface="Arial" panose="020B0604020202020204" pitchFamily="34" charset="0"/>
              </a:rPr>
              <a:t>年</a:t>
            </a:r>
            <a:endParaRPr lang="en-US" altLang="zh-CN" sz="2400" b="1" dirty="0">
              <a:solidFill>
                <a:srgbClr val="7030A0"/>
              </a:solidFill>
              <a:latin typeface="Arial" panose="020B0604020202020204" pitchFamily="34" charset="0"/>
            </a:endParaRPr>
          </a:p>
          <a:p>
            <a:r>
              <a:rPr lang="zh-CN" altLang="en-US" sz="2400" b="1" dirty="0">
                <a:solidFill>
                  <a:srgbClr val="7030A0"/>
                </a:solidFill>
                <a:latin typeface="Arial" panose="020B0604020202020204" pitchFamily="34" charset="0"/>
              </a:rPr>
              <a:t>错</a:t>
            </a:r>
            <a:r>
              <a:rPr lang="en-US" altLang="zh-CN" sz="2400" b="1" dirty="0">
                <a:solidFill>
                  <a:srgbClr val="7030A0"/>
                </a:solidFill>
                <a:latin typeface="Arial" panose="020B0604020202020204" pitchFamily="34" charset="0"/>
              </a:rPr>
              <a:t>——A</a:t>
            </a:r>
            <a:r>
              <a:rPr lang="zh-CN" altLang="en-US" sz="2400" b="1" dirty="0">
                <a:solidFill>
                  <a:srgbClr val="7030A0"/>
                </a:solidFill>
                <a:latin typeface="Arial" panose="020B0604020202020204" pitchFamily="34" charset="0"/>
              </a:rPr>
              <a:t>称谓</a:t>
            </a:r>
            <a:r>
              <a:rPr lang="en-US" altLang="zh-CN" sz="2400" b="1" dirty="0">
                <a:solidFill>
                  <a:srgbClr val="7030A0"/>
                </a:solidFill>
                <a:latin typeface="Arial" panose="020B0604020202020204" pitchFamily="34" charset="0"/>
              </a:rPr>
              <a:t>B</a:t>
            </a:r>
            <a:r>
              <a:rPr lang="zh-CN" altLang="en-US" sz="2400" b="1" dirty="0">
                <a:solidFill>
                  <a:srgbClr val="7030A0"/>
                </a:solidFill>
                <a:latin typeface="Arial" panose="020B0604020202020204" pitchFamily="34" charset="0"/>
              </a:rPr>
              <a:t>职务</a:t>
            </a:r>
            <a:r>
              <a:rPr lang="en-US" altLang="zh-CN" sz="2400" b="1" dirty="0">
                <a:solidFill>
                  <a:srgbClr val="7030A0"/>
                </a:solidFill>
                <a:latin typeface="Arial" panose="020B0604020202020204" pitchFamily="34" charset="0"/>
              </a:rPr>
              <a:t>D</a:t>
            </a:r>
            <a:r>
              <a:rPr lang="zh-CN" altLang="en-US" sz="2400" b="1" dirty="0">
                <a:solidFill>
                  <a:srgbClr val="7030A0"/>
                </a:solidFill>
                <a:latin typeface="Arial" panose="020B0604020202020204" pitchFamily="34" charset="0"/>
              </a:rPr>
              <a:t>孤证</a:t>
            </a:r>
            <a:endParaRPr lang="en-US" altLang="zh-CN" sz="2400" b="1" dirty="0">
              <a:solidFill>
                <a:srgbClr val="7030A0"/>
              </a:solidFill>
              <a:latin typeface="Arial" panose="020B0604020202020204" pitchFamily="34" charset="0"/>
            </a:endParaRPr>
          </a:p>
          <a:p>
            <a:r>
              <a:rPr lang="en-US" altLang="zh-CN" sz="2400" b="1" dirty="0">
                <a:solidFill>
                  <a:srgbClr val="7030A0"/>
                </a:solidFill>
                <a:latin typeface="Arial" panose="020B0604020202020204" pitchFamily="34" charset="0"/>
              </a:rPr>
              <a:t>C</a:t>
            </a:r>
            <a:r>
              <a:rPr lang="zh-CN" altLang="en-US" sz="2400" b="1" dirty="0">
                <a:solidFill>
                  <a:srgbClr val="7030A0"/>
                </a:solidFill>
                <a:latin typeface="Arial" panose="020B0604020202020204" pitchFamily="34" charset="0"/>
              </a:rPr>
              <a:t>交战</a:t>
            </a:r>
            <a:r>
              <a:rPr lang="zh-CN" altLang="en-US" sz="2400" b="1" dirty="0">
                <a:solidFill>
                  <a:srgbClr val="00B050"/>
                </a:solidFill>
                <a:latin typeface="Arial" panose="020B0604020202020204" pitchFamily="34" charset="0"/>
              </a:rPr>
              <a:t>双方称谓</a:t>
            </a:r>
            <a:r>
              <a:rPr lang="en-US" altLang="zh-CN" sz="2400" b="1" dirty="0">
                <a:solidFill>
                  <a:srgbClr val="7030A0"/>
                </a:solidFill>
                <a:latin typeface="Arial" panose="020B0604020202020204" pitchFamily="34" charset="0"/>
              </a:rPr>
              <a:t>\</a:t>
            </a:r>
            <a:r>
              <a:rPr lang="zh-CN" altLang="en-US" sz="2400" b="1" dirty="0">
                <a:solidFill>
                  <a:srgbClr val="FF0000"/>
                </a:solidFill>
                <a:latin typeface="Arial" panose="020B0604020202020204" pitchFamily="34" charset="0"/>
              </a:rPr>
              <a:t>地点</a:t>
            </a:r>
            <a:r>
              <a:rPr lang="en-US" altLang="zh-CN" sz="2400" b="1" dirty="0">
                <a:solidFill>
                  <a:srgbClr val="7030A0"/>
                </a:solidFill>
                <a:latin typeface="Arial" panose="020B0604020202020204" pitchFamily="34" charset="0"/>
              </a:rPr>
              <a:t>\</a:t>
            </a:r>
            <a:r>
              <a:rPr lang="zh-CN" altLang="en-US" sz="2400" b="1" dirty="0">
                <a:solidFill>
                  <a:srgbClr val="7030A0"/>
                </a:solidFill>
                <a:latin typeface="Arial" panose="020B0604020202020204" pitchFamily="34" charset="0"/>
              </a:rPr>
              <a:t>结果与四个版本记载和事实相符</a:t>
            </a:r>
            <a:endParaRPr lang="zh-CN" altLang="en-US" sz="2400" b="1" dirty="0">
              <a:solidFill>
                <a:srgbClr val="7030A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41">
                                            <p:txEl>
                                              <p:charRg st="0" end="49"/>
                                            </p:txEl>
                                          </p:spTgt>
                                        </p:tgtEl>
                                        <p:attrNameLst>
                                          <p:attrName>style.visibility</p:attrName>
                                        </p:attrNameLst>
                                      </p:cBhvr>
                                      <p:to>
                                        <p:strVal val="visible"/>
                                      </p:to>
                                    </p:set>
                                    <p:anim calcmode="lin" valueType="num">
                                      <p:cBhvr additive="base">
                                        <p:cTn id="7" dur="500" fill="hold"/>
                                        <p:tgtEl>
                                          <p:spTgt spid="215041">
                                            <p:txEl>
                                              <p:charRg st="0" end="4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41">
                                            <p:txEl>
                                              <p:charRg st="0" end="49"/>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5041">
                                            <p:txEl>
                                              <p:charRg st="49" end="64"/>
                                            </p:txEl>
                                          </p:spTgt>
                                        </p:tgtEl>
                                        <p:attrNameLst>
                                          <p:attrName>style.visibility</p:attrName>
                                        </p:attrNameLst>
                                      </p:cBhvr>
                                      <p:to>
                                        <p:strVal val="visible"/>
                                      </p:to>
                                    </p:set>
                                    <p:anim calcmode="lin" valueType="num">
                                      <p:cBhvr additive="base">
                                        <p:cTn id="11" dur="500" fill="hold"/>
                                        <p:tgtEl>
                                          <p:spTgt spid="215041">
                                            <p:txEl>
                                              <p:charRg st="49" end="6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5041">
                                            <p:txEl>
                                              <p:charRg st="49" end="6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15041">
                                            <p:txEl>
                                              <p:charRg st="64" end="79"/>
                                            </p:txEl>
                                          </p:spTgt>
                                        </p:tgtEl>
                                        <p:attrNameLst>
                                          <p:attrName>style.visibility</p:attrName>
                                        </p:attrNameLst>
                                      </p:cBhvr>
                                      <p:to>
                                        <p:strVal val="visible"/>
                                      </p:to>
                                    </p:set>
                                    <p:anim calcmode="lin" valueType="num">
                                      <p:cBhvr additive="base">
                                        <p:cTn id="15" dur="500" fill="hold"/>
                                        <p:tgtEl>
                                          <p:spTgt spid="215041">
                                            <p:txEl>
                                              <p:charRg st="64" end="7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15041">
                                            <p:txEl>
                                              <p:charRg st="64" end="7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15041">
                                            <p:txEl>
                                              <p:charRg st="79" end="96"/>
                                            </p:txEl>
                                          </p:spTgt>
                                        </p:tgtEl>
                                        <p:attrNameLst>
                                          <p:attrName>style.visibility</p:attrName>
                                        </p:attrNameLst>
                                      </p:cBhvr>
                                      <p:to>
                                        <p:strVal val="visible"/>
                                      </p:to>
                                    </p:set>
                                    <p:anim calcmode="lin" valueType="num">
                                      <p:cBhvr additive="base">
                                        <p:cTn id="19" dur="500" fill="hold"/>
                                        <p:tgtEl>
                                          <p:spTgt spid="215041">
                                            <p:txEl>
                                              <p:charRg st="79" end="9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41">
                                            <p:txEl>
                                              <p:charRg st="79" end="9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15041">
                                            <p:txEl>
                                              <p:charRg st="96" end="111"/>
                                            </p:txEl>
                                          </p:spTgt>
                                        </p:tgtEl>
                                        <p:attrNameLst>
                                          <p:attrName>style.visibility</p:attrName>
                                        </p:attrNameLst>
                                      </p:cBhvr>
                                      <p:to>
                                        <p:strVal val="visible"/>
                                      </p:to>
                                    </p:set>
                                    <p:anim calcmode="lin" valueType="num">
                                      <p:cBhvr additive="base">
                                        <p:cTn id="23" dur="500" fill="hold"/>
                                        <p:tgtEl>
                                          <p:spTgt spid="215041">
                                            <p:txEl>
                                              <p:charRg st="96" end="11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15041">
                                            <p:txEl>
                                              <p:charRg st="96" end="11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3000" fill="hold"/>
                                        <p:tgtEl>
                                          <p:spTgt spid="2"/>
                                        </p:tgtEl>
                                        <p:attrNameLst>
                                          <p:attrName>ppt_x</p:attrName>
                                        </p:attrNameLst>
                                      </p:cBhvr>
                                      <p:tavLst>
                                        <p:tav tm="0">
                                          <p:val>
                                            <p:strVal val="#ppt_x"/>
                                          </p:val>
                                        </p:tav>
                                        <p:tav tm="100000">
                                          <p:val>
                                            <p:strVal val="#ppt_x"/>
                                          </p:val>
                                        </p:tav>
                                      </p:tavLst>
                                    </p:anim>
                                    <p:anim calcmode="lin" valueType="num">
                                      <p:cBhvr additive="base">
                                        <p:cTn id="30"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770" decel="100000"/>
                                        <p:tgtEl>
                                          <p:spTgt spid="4"/>
                                        </p:tgtEl>
                                      </p:cBhvr>
                                    </p:animEffect>
                                    <p:animScale>
                                      <p:cBhvr>
                                        <p:cTn id="36" dur="770" decel="100000"/>
                                        <p:tgtEl>
                                          <p:spTgt spid="4"/>
                                        </p:tgtEl>
                                      </p:cBhvr>
                                      <p:from x="10000" y="10000"/>
                                      <p:to x="200000" y="450000"/>
                                    </p:animScale>
                                    <p:animScale>
                                      <p:cBhvr>
                                        <p:cTn id="37" dur="1230" accel="100000" fill="hold">
                                          <p:stCondLst>
                                            <p:cond delay="770"/>
                                          </p:stCondLst>
                                        </p:cTn>
                                        <p:tgtEl>
                                          <p:spTgt spid="4"/>
                                        </p:tgtEl>
                                      </p:cBhvr>
                                      <p:from x="200000" y="450000"/>
                                      <p:to x="100000" y="100000"/>
                                    </p:animScale>
                                    <p:set>
                                      <p:cBhvr>
                                        <p:cTn id="38" dur="770" fill="hold"/>
                                        <p:tgtEl>
                                          <p:spTgt spid="4"/>
                                        </p:tgtEl>
                                        <p:attrNameLst>
                                          <p:attrName>ppt_x</p:attrName>
                                        </p:attrNameLst>
                                      </p:cBhvr>
                                      <p:to>
                                        <p:strVal val="(0.5)"/>
                                      </p:to>
                                    </p:set>
                                    <p:anim from="(0.5)" to="(#ppt_x)" calcmode="lin" valueType="num">
                                      <p:cBhvr>
                                        <p:cTn id="39" dur="1230" accel="100000" fill="hold">
                                          <p:stCondLst>
                                            <p:cond delay="770"/>
                                          </p:stCondLst>
                                        </p:cTn>
                                        <p:tgtEl>
                                          <p:spTgt spid="4"/>
                                        </p:tgtEl>
                                        <p:attrNameLst>
                                          <p:attrName>ppt_x</p:attrName>
                                        </p:attrNameLst>
                                      </p:cBhvr>
                                    </p:anim>
                                    <p:set>
                                      <p:cBhvr>
                                        <p:cTn id="40" dur="770" fill="hold"/>
                                        <p:tgtEl>
                                          <p:spTgt spid="4"/>
                                        </p:tgtEl>
                                        <p:attrNameLst>
                                          <p:attrName>ppt_y</p:attrName>
                                        </p:attrNameLst>
                                      </p:cBhvr>
                                      <p:to>
                                        <p:strVal val="(#ppt_y+0.4)"/>
                                      </p:to>
                                    </p:set>
                                    <p:anim from="(#ppt_y+0.4)" to="(#ppt_y)" calcmode="lin" valueType="num">
                                      <p:cBhvr>
                                        <p:cTn id="41" dur="1230" accel="100000" fill="hold">
                                          <p:stCondLst>
                                            <p:cond delay="770"/>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内容占位符 4"/>
          <p:cNvSpPr>
            <a:spLocks noGrp="1"/>
          </p:cNvSpPr>
          <p:nvPr>
            <p:ph idx="1"/>
          </p:nvPr>
        </p:nvSpPr>
        <p:spPr>
          <a:xfrm>
            <a:off x="0" y="0"/>
            <a:ext cx="9144000" cy="6858000"/>
          </a:xfrm>
          <a:ln w="57150">
            <a:solidFill>
              <a:schemeClr val="accent1"/>
            </a:solidFill>
          </a:ln>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4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命题背景</a:t>
            </a:r>
            <a:endParaRPr kumimoji="0" lang="en-US" altLang="zh-CN" sz="4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4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课标修订</a:t>
            </a:r>
            <a:endParaRPr kumimoji="0" lang="en-US" altLang="zh-CN" sz="4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44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课程设置</a:t>
            </a:r>
            <a:r>
              <a:rPr kumimoji="0" lang="en-US" altLang="zh-CN" sz="44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a:t>
            </a:r>
            <a:endParaRPr kumimoji="0" lang="en-US" altLang="zh-CN" sz="44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4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高一   中外历史概览</a:t>
            </a:r>
            <a:endParaRPr kumimoji="0" lang="en-US" altLang="zh-CN" sz="4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4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高二   三个专题史</a:t>
            </a:r>
            <a:endParaRPr kumimoji="0" lang="en-US" altLang="zh-CN" sz="4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44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高三选修课</a:t>
            </a:r>
            <a:endParaRPr kumimoji="0" lang="en-US" altLang="zh-CN" sz="44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4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史学入门</a:t>
            </a:r>
            <a:endParaRPr kumimoji="0" lang="en-US" altLang="zh-CN" sz="4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4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史料研读</a:t>
            </a:r>
            <a:endParaRPr kumimoji="0" lang="en-US" altLang="zh-CN" sz="4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
        <p:nvSpPr>
          <p:cNvPr id="6" name="右大括号 5"/>
          <p:cNvSpPr/>
          <p:nvPr/>
        </p:nvSpPr>
        <p:spPr>
          <a:xfrm rot="10800000" flipH="1">
            <a:off x="3214688" y="5143500"/>
            <a:ext cx="500063" cy="1000125"/>
          </a:xfrm>
          <a:prstGeom prst="rightBrace">
            <a:avLst>
              <a:gd name="adj1" fmla="val 8333"/>
              <a:gd name="adj2" fmla="val 52207"/>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7" name="TextBox 6"/>
          <p:cNvSpPr txBox="1"/>
          <p:nvPr/>
        </p:nvSpPr>
        <p:spPr>
          <a:xfrm>
            <a:off x="4000500" y="5143500"/>
            <a:ext cx="3929063" cy="923925"/>
          </a:xfrm>
          <a:prstGeom prst="rect">
            <a:avLst/>
          </a:prstGeom>
          <a:noFill/>
        </p:spPr>
        <p:txBody>
          <a:bodyPr>
            <a:spAutoFit/>
          </a:bodyPr>
          <a:lstStyle/>
          <a:p>
            <a:pPr marR="0" defTabSz="914400">
              <a:buClrTx/>
              <a:buSzTx/>
              <a:buFont typeface="Arial" panose="020B0604020202020204" pitchFamily="34" charset="0"/>
              <a:buNone/>
              <a:defRPr/>
            </a:pPr>
            <a:r>
              <a:rPr kumimoji="0" lang="en-US" altLang="zh-CN" sz="5400" b="1" kern="1200" cap="none" spc="0" normalizeH="0" baseline="0" noProof="0" dirty="0">
                <a:solidFill>
                  <a:srgbClr val="7030A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rPr>
              <a:t>《</a:t>
            </a:r>
            <a:r>
              <a:rPr kumimoji="0" lang="zh-CN" altLang="en-US" sz="5400" b="1" kern="1200" cap="none" spc="0" normalizeH="0" baseline="0" noProof="0" dirty="0">
                <a:solidFill>
                  <a:srgbClr val="7030A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rPr>
              <a:t>史学概论</a:t>
            </a:r>
            <a:r>
              <a:rPr kumimoji="0" lang="en-US" altLang="zh-CN" sz="5400" b="1" kern="1200" cap="none" spc="0" normalizeH="0" baseline="0" noProof="0" dirty="0">
                <a:solidFill>
                  <a:srgbClr val="7030A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rPr>
              <a:t>》</a:t>
            </a:r>
            <a:endParaRPr kumimoji="0" lang="zh-CN" altLang="en-US" sz="5400" b="1" kern="1200" cap="none" spc="0" normalizeH="0" baseline="0" noProof="0" dirty="0">
              <a:solidFill>
                <a:srgbClr val="7030A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charRg st="0" end="5"/>
                                            </p:txEl>
                                          </p:spTgt>
                                        </p:tgtEl>
                                        <p:attrNameLst>
                                          <p:attrName>style.visibility</p:attrName>
                                        </p:attrNameLst>
                                      </p:cBhvr>
                                      <p:to>
                                        <p:strVal val="visible"/>
                                      </p:to>
                                    </p:set>
                                    <p:animEffect transition="in" filter="fade">
                                      <p:cBhvr>
                                        <p:cTn id="12" dur="5000"/>
                                        <p:tgtEl>
                                          <p:spTgt spid="5">
                                            <p:txEl>
                                              <p:charRg st="0"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charRg st="5" end="10"/>
                                            </p:txEl>
                                          </p:spTgt>
                                        </p:tgtEl>
                                        <p:attrNameLst>
                                          <p:attrName>style.visibility</p:attrName>
                                        </p:attrNameLst>
                                      </p:cBhvr>
                                      <p:to>
                                        <p:strVal val="visible"/>
                                      </p:to>
                                    </p:set>
                                    <p:animEffect transition="in" filter="fade">
                                      <p:cBhvr>
                                        <p:cTn id="17" dur="5000"/>
                                        <p:tgtEl>
                                          <p:spTgt spid="5">
                                            <p:txEl>
                                              <p:charRg st="5" end="1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charRg st="10" end="17"/>
                                            </p:txEl>
                                          </p:spTgt>
                                        </p:tgtEl>
                                        <p:attrNameLst>
                                          <p:attrName>style.visibility</p:attrName>
                                        </p:attrNameLst>
                                      </p:cBhvr>
                                      <p:to>
                                        <p:strVal val="visible"/>
                                      </p:to>
                                    </p:set>
                                    <p:animEffect transition="in" filter="fade">
                                      <p:cBhvr>
                                        <p:cTn id="22" dur="5000"/>
                                        <p:tgtEl>
                                          <p:spTgt spid="5">
                                            <p:txEl>
                                              <p:charRg st="10" end="1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charRg st="17" end="29"/>
                                            </p:txEl>
                                          </p:spTgt>
                                        </p:tgtEl>
                                        <p:attrNameLst>
                                          <p:attrName>style.visibility</p:attrName>
                                        </p:attrNameLst>
                                      </p:cBhvr>
                                      <p:to>
                                        <p:strVal val="visible"/>
                                      </p:to>
                                    </p:set>
                                    <p:animEffect transition="in" filter="fade">
                                      <p:cBhvr>
                                        <p:cTn id="27" dur="5000"/>
                                        <p:tgtEl>
                                          <p:spTgt spid="5">
                                            <p:txEl>
                                              <p:charRg st="17" end="2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charRg st="29" end="40"/>
                                            </p:txEl>
                                          </p:spTgt>
                                        </p:tgtEl>
                                        <p:attrNameLst>
                                          <p:attrName>style.visibility</p:attrName>
                                        </p:attrNameLst>
                                      </p:cBhvr>
                                      <p:to>
                                        <p:strVal val="visible"/>
                                      </p:to>
                                    </p:set>
                                    <p:animEffect transition="in" filter="fade">
                                      <p:cBhvr>
                                        <p:cTn id="32" dur="5000"/>
                                        <p:tgtEl>
                                          <p:spTgt spid="5">
                                            <p:txEl>
                                              <p:charRg st="29" end="4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charRg st="40" end="46"/>
                                            </p:txEl>
                                          </p:spTgt>
                                        </p:tgtEl>
                                        <p:attrNameLst>
                                          <p:attrName>style.visibility</p:attrName>
                                        </p:attrNameLst>
                                      </p:cBhvr>
                                      <p:to>
                                        <p:strVal val="visible"/>
                                      </p:to>
                                    </p:set>
                                    <p:animEffect transition="in" filter="fade">
                                      <p:cBhvr>
                                        <p:cTn id="37" dur="5000"/>
                                        <p:tgtEl>
                                          <p:spTgt spid="5">
                                            <p:txEl>
                                              <p:charRg st="40" end="4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charRg st="46" end="51"/>
                                            </p:txEl>
                                          </p:spTgt>
                                        </p:tgtEl>
                                        <p:attrNameLst>
                                          <p:attrName>style.visibility</p:attrName>
                                        </p:attrNameLst>
                                      </p:cBhvr>
                                      <p:to>
                                        <p:strVal val="visible"/>
                                      </p:to>
                                    </p:set>
                                    <p:animEffect transition="in" filter="fade">
                                      <p:cBhvr>
                                        <p:cTn id="42" dur="5000"/>
                                        <p:tgtEl>
                                          <p:spTgt spid="5">
                                            <p:txEl>
                                              <p:charRg st="46" end="5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charRg st="51" end="56"/>
                                            </p:txEl>
                                          </p:spTgt>
                                        </p:tgtEl>
                                        <p:attrNameLst>
                                          <p:attrName>style.visibility</p:attrName>
                                        </p:attrNameLst>
                                      </p:cBhvr>
                                      <p:to>
                                        <p:strVal val="visible"/>
                                      </p:to>
                                    </p:set>
                                    <p:animEffect transition="in" filter="fade">
                                      <p:cBhvr>
                                        <p:cTn id="47" dur="5000"/>
                                        <p:tgtEl>
                                          <p:spTgt spid="5">
                                            <p:txEl>
                                              <p:charRg st="51" end="5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 calcmode="lin" valueType="num">
                                      <p:cBhvr additive="base">
                                        <p:cTn id="52" dur="500" fill="hold"/>
                                        <p:tgtEl>
                                          <p:spTgt spid="6"/>
                                        </p:tgtEl>
                                        <p:attrNameLst>
                                          <p:attrName>ppt_x</p:attrName>
                                        </p:attrNameLst>
                                      </p:cBhvr>
                                      <p:tavLst>
                                        <p:tav tm="0">
                                          <p:val>
                                            <p:strVal val="#ppt_x"/>
                                          </p:val>
                                        </p:tav>
                                        <p:tav tm="100000">
                                          <p:val>
                                            <p:strVal val="#ppt_x"/>
                                          </p:val>
                                        </p:tav>
                                      </p:tavLst>
                                    </p:anim>
                                    <p:anim calcmode="lin" valueType="num">
                                      <p:cBhvr additive="base">
                                        <p:cTn id="5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7"/>
                                        </p:tgtEl>
                                        <p:attrNameLst>
                                          <p:attrName>style.visibility</p:attrName>
                                        </p:attrNameLst>
                                      </p:cBhvr>
                                      <p:to>
                                        <p:strVal val="visible"/>
                                      </p:to>
                                    </p:set>
                                    <p:anim calcmode="lin" valueType="num">
                                      <p:cBhvr additive="base">
                                        <p:cTn id="58" dur="500" fill="hold"/>
                                        <p:tgtEl>
                                          <p:spTgt spid="7"/>
                                        </p:tgtEl>
                                        <p:attrNameLst>
                                          <p:attrName>ppt_x</p:attrName>
                                        </p:attrNameLst>
                                      </p:cBhvr>
                                      <p:tavLst>
                                        <p:tav tm="0">
                                          <p:val>
                                            <p:strVal val="#ppt_x"/>
                                          </p:val>
                                        </p:tav>
                                        <p:tav tm="100000">
                                          <p:val>
                                            <p:strVal val="#ppt_x"/>
                                          </p:val>
                                        </p:tav>
                                      </p:tavLst>
                                    </p:anim>
                                    <p:anim calcmode="lin" valueType="num">
                                      <p:cBhvr additive="base">
                                        <p:cTn id="5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51" presetClass="entr" presetSubtype="0" fill="hold" grpId="1" nodeType="click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fade">
                                      <p:cBhvr>
                                        <p:cTn id="64" dur="1925" decel="100000"/>
                                        <p:tgtEl>
                                          <p:spTgt spid="7"/>
                                        </p:tgtEl>
                                      </p:cBhvr>
                                    </p:animEffect>
                                    <p:animScale>
                                      <p:cBhvr>
                                        <p:cTn id="65" dur="1925" decel="100000"/>
                                        <p:tgtEl>
                                          <p:spTgt spid="7"/>
                                        </p:tgtEl>
                                      </p:cBhvr>
                                      <p:from x="10000" y="10000"/>
                                      <p:to x="200000" y="450000"/>
                                    </p:animScale>
                                    <p:animScale>
                                      <p:cBhvr>
                                        <p:cTn id="66" dur="3075" accel="100000" fill="hold">
                                          <p:stCondLst>
                                            <p:cond delay="1925"/>
                                          </p:stCondLst>
                                        </p:cTn>
                                        <p:tgtEl>
                                          <p:spTgt spid="7"/>
                                        </p:tgtEl>
                                      </p:cBhvr>
                                      <p:from x="200000" y="450000"/>
                                      <p:to x="100000" y="100000"/>
                                    </p:animScale>
                                    <p:set>
                                      <p:cBhvr>
                                        <p:cTn id="67" dur="1925" fill="hold"/>
                                        <p:tgtEl>
                                          <p:spTgt spid="7"/>
                                        </p:tgtEl>
                                        <p:attrNameLst>
                                          <p:attrName>ppt_x</p:attrName>
                                        </p:attrNameLst>
                                      </p:cBhvr>
                                      <p:to>
                                        <p:strVal val="(0.5)"/>
                                      </p:to>
                                    </p:set>
                                    <p:anim from="(0.5)" to="(#ppt_x)" calcmode="lin" valueType="num">
                                      <p:cBhvr>
                                        <p:cTn id="68" dur="3075" accel="100000" fill="hold">
                                          <p:stCondLst>
                                            <p:cond delay="1925"/>
                                          </p:stCondLst>
                                        </p:cTn>
                                        <p:tgtEl>
                                          <p:spTgt spid="7"/>
                                        </p:tgtEl>
                                        <p:attrNameLst>
                                          <p:attrName>ppt_x</p:attrName>
                                        </p:attrNameLst>
                                      </p:cBhvr>
                                    </p:anim>
                                    <p:set>
                                      <p:cBhvr>
                                        <p:cTn id="69" dur="1925" fill="hold"/>
                                        <p:tgtEl>
                                          <p:spTgt spid="7"/>
                                        </p:tgtEl>
                                        <p:attrNameLst>
                                          <p:attrName>ppt_y</p:attrName>
                                        </p:attrNameLst>
                                      </p:cBhvr>
                                      <p:to>
                                        <p:strVal val="(#ppt_y+0.4)"/>
                                      </p:to>
                                    </p:set>
                                    <p:anim from="(#ppt_y+0.4)" to="(#ppt_y)" calcmode="lin" valueType="num">
                                      <p:cBhvr>
                                        <p:cTn id="70" dur="3075" accel="100000" fill="hold">
                                          <p:stCondLst>
                                            <p:cond delay="1925"/>
                                          </p:stCondLst>
                                        </p:cTn>
                                        <p:tgtEl>
                                          <p:spTgt spid="7"/>
                                        </p:tgtEl>
                                        <p:attrNameLst>
                                          <p:attrName>ppt_y</p:attrName>
                                        </p:attrNameLst>
                                      </p:cBhvr>
                                    </p:anim>
                                  </p:childTnLst>
                                </p:cTn>
                              </p:par>
                            </p:childTnLst>
                          </p:cTn>
                        </p:par>
                      </p:childTnLst>
                    </p:cTn>
                  </p:par>
                  <p:par>
                    <p:cTn id="71" fill="hold">
                      <p:stCondLst>
                        <p:cond delay="indefinite"/>
                      </p:stCondLst>
                      <p:childTnLst>
                        <p:par>
                          <p:cTn id="72" fill="hold">
                            <p:stCondLst>
                              <p:cond delay="0"/>
                            </p:stCondLst>
                            <p:childTnLst>
                              <p:par>
                                <p:cTn id="73" presetID="51" presetClass="entr" presetSubtype="0" fill="hold" grpId="2" nodeType="clickEffect">
                                  <p:stCondLst>
                                    <p:cond delay="0"/>
                                  </p:stCondLst>
                                  <p:childTnLst>
                                    <p:set>
                                      <p:cBhvr>
                                        <p:cTn id="74" dur="1" fill="hold">
                                          <p:stCondLst>
                                            <p:cond delay="0"/>
                                          </p:stCondLst>
                                        </p:cTn>
                                        <p:tgtEl>
                                          <p:spTgt spid="7"/>
                                        </p:tgtEl>
                                        <p:attrNameLst>
                                          <p:attrName>style.visibility</p:attrName>
                                        </p:attrNameLst>
                                      </p:cBhvr>
                                      <p:to>
                                        <p:strVal val="visible"/>
                                      </p:to>
                                    </p:set>
                                    <p:animEffect transition="in" filter="fade">
                                      <p:cBhvr>
                                        <p:cTn id="75" dur="770" decel="100000"/>
                                        <p:tgtEl>
                                          <p:spTgt spid="7"/>
                                        </p:tgtEl>
                                      </p:cBhvr>
                                    </p:animEffect>
                                    <p:animScale>
                                      <p:cBhvr>
                                        <p:cTn id="76" dur="770" decel="100000"/>
                                        <p:tgtEl>
                                          <p:spTgt spid="7"/>
                                        </p:tgtEl>
                                      </p:cBhvr>
                                      <p:from x="10000" y="10000"/>
                                      <p:to x="200000" y="450000"/>
                                    </p:animScale>
                                    <p:animScale>
                                      <p:cBhvr>
                                        <p:cTn id="77" dur="1230" accel="100000" fill="hold">
                                          <p:stCondLst>
                                            <p:cond delay="770"/>
                                          </p:stCondLst>
                                        </p:cTn>
                                        <p:tgtEl>
                                          <p:spTgt spid="7"/>
                                        </p:tgtEl>
                                      </p:cBhvr>
                                      <p:from x="200000" y="450000"/>
                                      <p:to x="100000" y="100000"/>
                                    </p:animScale>
                                    <p:set>
                                      <p:cBhvr>
                                        <p:cTn id="78" dur="770" fill="hold"/>
                                        <p:tgtEl>
                                          <p:spTgt spid="7"/>
                                        </p:tgtEl>
                                        <p:attrNameLst>
                                          <p:attrName>ppt_x</p:attrName>
                                        </p:attrNameLst>
                                      </p:cBhvr>
                                      <p:to>
                                        <p:strVal val="(0.5)"/>
                                      </p:to>
                                    </p:set>
                                    <p:anim from="(0.5)" to="(#ppt_x)" calcmode="lin" valueType="num">
                                      <p:cBhvr>
                                        <p:cTn id="79" dur="1230" accel="100000" fill="hold">
                                          <p:stCondLst>
                                            <p:cond delay="770"/>
                                          </p:stCondLst>
                                        </p:cTn>
                                        <p:tgtEl>
                                          <p:spTgt spid="7"/>
                                        </p:tgtEl>
                                        <p:attrNameLst>
                                          <p:attrName>ppt_x</p:attrName>
                                        </p:attrNameLst>
                                      </p:cBhvr>
                                    </p:anim>
                                    <p:set>
                                      <p:cBhvr>
                                        <p:cTn id="80" dur="770" fill="hold"/>
                                        <p:tgtEl>
                                          <p:spTgt spid="7"/>
                                        </p:tgtEl>
                                        <p:attrNameLst>
                                          <p:attrName>ppt_y</p:attrName>
                                        </p:attrNameLst>
                                      </p:cBhvr>
                                      <p:to>
                                        <p:strVal val="(#ppt_y+0.4)"/>
                                      </p:to>
                                    </p:set>
                                    <p:anim from="(#ppt_y+0.4)" to="(#ppt_y)" calcmode="lin" valueType="num">
                                      <p:cBhvr>
                                        <p:cTn id="81" dur="1230" accel="100000" fill="hold">
                                          <p:stCondLst>
                                            <p:cond delay="770"/>
                                          </p:stCondLst>
                                        </p:cTn>
                                        <p:tgtEl>
                                          <p:spTgt spid="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build="p"/>
      <p:bldP spid="6" grpId="0" animBg="1"/>
      <p:bldP spid="7" grpId="0"/>
      <p:bldP spid="7" grpId="1"/>
      <p:bldP spid="7" grpId="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6866" name="Picture 4" descr="laozihao"/>
          <p:cNvPicPr>
            <a:picLocks noChangeAspect="1"/>
          </p:cNvPicPr>
          <p:nvPr/>
        </p:nvPicPr>
        <p:blipFill>
          <a:blip r:embed="rId1"/>
          <a:stretch>
            <a:fillRect/>
          </a:stretch>
        </p:blipFill>
        <p:spPr>
          <a:xfrm>
            <a:off x="0" y="0"/>
            <a:ext cx="9144000" cy="6856413"/>
          </a:xfrm>
          <a:prstGeom prst="rect">
            <a:avLst/>
          </a:prstGeom>
          <a:noFill/>
          <a:ln w="9525">
            <a:noFill/>
          </a:ln>
        </p:spPr>
      </p:pic>
      <p:sp>
        <p:nvSpPr>
          <p:cNvPr id="62467" name="Text Box 2"/>
          <p:cNvSpPr txBox="1">
            <a:spLocks noChangeArrowheads="1"/>
          </p:cNvSpPr>
          <p:nvPr/>
        </p:nvSpPr>
        <p:spPr bwMode="auto">
          <a:xfrm>
            <a:off x="1331913" y="1196975"/>
            <a:ext cx="6553200" cy="584200"/>
          </a:xfrm>
          <a:prstGeom prst="rect">
            <a:avLst/>
          </a:prstGeom>
          <a:noFill/>
          <a:ln w="9525">
            <a:noFill/>
            <a:miter lim="800000"/>
          </a:ln>
        </p:spPr>
        <p:txBody>
          <a:bodyPr>
            <a:spAutoFit/>
          </a:bodyPr>
          <a:p>
            <a:r>
              <a:rPr lang="zh-CN" altLang="en-US" sz="3200" b="1" dirty="0">
                <a:solidFill>
                  <a:srgbClr val="990099"/>
                </a:solidFill>
                <a:effectLst>
                  <a:outerShdw blurRad="38100" dist="38100" dir="2700000">
                    <a:srgbClr val="C0C0C0"/>
                  </a:outerShdw>
                </a:effectLst>
                <a:latin typeface="宋体" panose="02010600030101010101" pitchFamily="2" charset="-122"/>
              </a:rPr>
              <a:t> </a:t>
            </a:r>
            <a:endParaRPr lang="zh-CN" altLang="en-US" sz="3200" b="1" dirty="0">
              <a:solidFill>
                <a:srgbClr val="990099"/>
              </a:solidFill>
              <a:effectLst>
                <a:outerShdw blurRad="38100" dist="38100" dir="2700000">
                  <a:srgbClr val="C0C0C0"/>
                </a:outerShdw>
              </a:effectLst>
              <a:latin typeface="宋体" panose="02010600030101010101" pitchFamily="2" charset="-122"/>
            </a:endParaRPr>
          </a:p>
        </p:txBody>
      </p:sp>
      <p:sp>
        <p:nvSpPr>
          <p:cNvPr id="62468" name="圆角矩形 8"/>
          <p:cNvSpPr>
            <a:spLocks noChangeArrowheads="1"/>
          </p:cNvSpPr>
          <p:nvPr/>
        </p:nvSpPr>
        <p:spPr bwMode="auto">
          <a:xfrm>
            <a:off x="0" y="838200"/>
            <a:ext cx="684213" cy="4967288"/>
          </a:xfrm>
          <a:prstGeom prst="roundRect">
            <a:avLst>
              <a:gd name="adj" fmla="val 16667"/>
            </a:avLst>
          </a:prstGeom>
          <a:solidFill>
            <a:srgbClr val="D1D1F0"/>
          </a:solidFill>
          <a:ln w="25400" cmpd="sng">
            <a:solidFill>
              <a:srgbClr val="0D0D0D"/>
            </a:solidFill>
            <a:round/>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0" normalizeH="0" baseline="0" noProof="0">
                <a:ln>
                  <a:noFill/>
                </a:ln>
                <a:solidFill>
                  <a:srgbClr val="0000FF"/>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rPr>
              <a:t>选修</a:t>
            </a:r>
            <a:r>
              <a:rPr kumimoji="0" lang="en-US" sz="2800" b="1" i="0" u="none" strike="noStrike" kern="1200" cap="none" spc="0" normalizeH="0" baseline="0" noProof="0">
                <a:ln>
                  <a:noFill/>
                </a:ln>
                <a:solidFill>
                  <a:srgbClr val="0000FF"/>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rPr>
              <a:t>Ⅱ</a:t>
            </a:r>
            <a:r>
              <a:rPr kumimoji="0" lang="zh-CN" altLang="en-US" sz="2800" b="1" i="0" u="none" strike="noStrike" kern="1200" cap="none" spc="0" normalizeH="0" baseline="0" noProof="0">
                <a:ln>
                  <a:noFill/>
                </a:ln>
                <a:solidFill>
                  <a:srgbClr val="0000FF"/>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rPr>
              <a:t>的主要内容</a:t>
            </a:r>
            <a:r>
              <a:rPr kumimoji="0" lang="en-US" sz="2800" b="1" i="0" u="none" strike="noStrike" kern="1200" cap="none" spc="0" normalizeH="0" baseline="0" noProof="0">
                <a:ln>
                  <a:noFill/>
                </a:ln>
                <a:solidFill>
                  <a:srgbClr val="0000FF"/>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rPr>
              <a:t> </a:t>
            </a:r>
            <a:endParaRPr kumimoji="0" lang="zh-CN" altLang="en-US" sz="2800" b="1" i="0" u="none" strike="noStrike" kern="1200" cap="none" spc="0" normalizeH="0" baseline="0" noProof="0">
              <a:ln>
                <a:noFill/>
              </a:ln>
              <a:solidFill>
                <a:srgbClr val="0000FF"/>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endParaRPr>
          </a:p>
        </p:txBody>
      </p:sp>
      <p:sp>
        <p:nvSpPr>
          <p:cNvPr id="62469" name="圆角矩形 9"/>
          <p:cNvSpPr/>
          <p:nvPr/>
        </p:nvSpPr>
        <p:spPr>
          <a:xfrm>
            <a:off x="2411413" y="1341438"/>
            <a:ext cx="6264275" cy="1417637"/>
          </a:xfrm>
          <a:prstGeom prst="roundRect">
            <a:avLst>
              <a:gd name="adj" fmla="val 0"/>
            </a:avLst>
          </a:prstGeom>
          <a:blipFill rotWithShape="1">
            <a:blip r:embed="rId2"/>
          </a:blipFill>
          <a:ln w="25400" cap="flat" cmpd="sng">
            <a:solidFill>
              <a:srgbClr val="C00000"/>
            </a:solidFill>
            <a:prstDash val="solid"/>
            <a:headEnd type="none" w="med" len="med"/>
            <a:tailEnd type="none" w="med" len="med"/>
          </a:ln>
        </p:spPr>
        <p:txBody>
          <a:bodyPr anchor="ctr"/>
          <a:p>
            <a:r>
              <a:rPr lang="zh-CN" altLang="en-US" sz="2000" b="1" dirty="0">
                <a:solidFill>
                  <a:srgbClr val="003300"/>
                </a:solidFill>
                <a:latin typeface="黑体" panose="02010609060101010101" pitchFamily="49" charset="-122"/>
                <a:ea typeface="黑体" panose="02010609060101010101" pitchFamily="49" charset="-122"/>
              </a:rPr>
              <a:t>内容涉及历史观、史学优秀传统、读史常识、史料的作用、探究历史的方法、历史的解释与评判、历史工具书及信息检索、历史论文的写作等，使学生掌握历史探究的基本知识与技能，进一步提升历史核心素养。</a:t>
            </a:r>
            <a:endParaRPr lang="zh-CN" altLang="en-US" sz="2000" dirty="0">
              <a:solidFill>
                <a:srgbClr val="003300"/>
              </a:solidFill>
              <a:latin typeface="Arial" panose="020B0604020202020204" pitchFamily="34" charset="0"/>
            </a:endParaRPr>
          </a:p>
        </p:txBody>
      </p:sp>
      <p:sp>
        <p:nvSpPr>
          <p:cNvPr id="62470" name="圆角矩形 7"/>
          <p:cNvSpPr/>
          <p:nvPr/>
        </p:nvSpPr>
        <p:spPr>
          <a:xfrm>
            <a:off x="2411413" y="3357563"/>
            <a:ext cx="6264275" cy="1417637"/>
          </a:xfrm>
          <a:prstGeom prst="roundRect">
            <a:avLst>
              <a:gd name="adj" fmla="val 750"/>
            </a:avLst>
          </a:prstGeom>
          <a:blipFill rotWithShape="1">
            <a:blip r:embed="rId2"/>
          </a:blipFill>
          <a:ln w="25400" cap="flat" cmpd="sng">
            <a:solidFill>
              <a:srgbClr val="C00000"/>
            </a:solidFill>
            <a:prstDash val="solid"/>
            <a:headEnd type="none" w="med" len="med"/>
            <a:tailEnd type="none" w="med" len="med"/>
          </a:ln>
        </p:spPr>
        <p:txBody>
          <a:bodyPr anchor="ctr"/>
          <a:p>
            <a:r>
              <a:rPr lang="zh-CN" altLang="en-US" sz="2000" b="1" dirty="0">
                <a:solidFill>
                  <a:srgbClr val="003300"/>
                </a:solidFill>
                <a:latin typeface="黑体" panose="02010609060101010101" pitchFamily="49" charset="-122"/>
                <a:ea typeface="黑体" panose="02010609060101010101" pitchFamily="49" charset="-122"/>
              </a:rPr>
              <a:t>内容涉及史料搜集与运用的方法、各种文字史料、实物史料、图像史料、口述史料的研读，以及综合运用史料的方法，通过阅读与探究的活动，使学生理解史料的作用并尝试运用史料，进一步提升历史核心素养。</a:t>
            </a:r>
            <a:endParaRPr lang="zh-CN" altLang="en-US" sz="2000" b="1" dirty="0">
              <a:solidFill>
                <a:srgbClr val="003300"/>
              </a:solidFill>
              <a:latin typeface="黑体" panose="02010609060101010101" pitchFamily="49" charset="-122"/>
              <a:ea typeface="黑体" panose="02010609060101010101" pitchFamily="49" charset="-122"/>
            </a:endParaRPr>
          </a:p>
        </p:txBody>
      </p:sp>
      <p:sp>
        <p:nvSpPr>
          <p:cNvPr id="62471" name="圆角矩形 6"/>
          <p:cNvSpPr>
            <a:spLocks noChangeArrowheads="1"/>
          </p:cNvSpPr>
          <p:nvPr/>
        </p:nvSpPr>
        <p:spPr bwMode="auto">
          <a:xfrm>
            <a:off x="827088" y="1341438"/>
            <a:ext cx="1296988" cy="1439863"/>
          </a:xfrm>
          <a:prstGeom prst="roundRect">
            <a:avLst>
              <a:gd name="adj" fmla="val 5681"/>
            </a:avLst>
          </a:prstGeom>
          <a:solidFill>
            <a:srgbClr val="CCCCCC"/>
          </a:solidFill>
          <a:ln w="25400" cmpd="sng">
            <a:solidFill>
              <a:srgbClr val="C00000"/>
            </a:solidFill>
            <a:round/>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sz="2400" b="1" i="0" u="none" strike="noStrike" kern="1200" cap="none" spc="0" normalizeH="0" baseline="0" noProof="0">
                <a:ln>
                  <a:noFill/>
                </a:ln>
                <a:solidFill>
                  <a:srgbClr val="003300"/>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rPr>
              <a:t>Y1</a:t>
            </a:r>
            <a:endParaRPr kumimoji="0" lang="en-US" sz="2400" b="1" i="0" u="none" strike="noStrike" kern="1200" cap="none" spc="0" normalizeH="0" baseline="0" noProof="0">
              <a:ln>
                <a:noFill/>
              </a:ln>
              <a:solidFill>
                <a:srgbClr val="003300"/>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000" b="1" i="0" u="none" strike="noStrike" kern="1200" cap="none" spc="0" normalizeH="0" baseline="0" noProof="0">
                <a:ln>
                  <a:noFill/>
                </a:ln>
                <a:solidFill>
                  <a:srgbClr val="990000"/>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rPr>
              <a:t>史学</a:t>
            </a:r>
            <a:endParaRPr kumimoji="0" lang="en-US" sz="2000" b="1" i="0" u="none" strike="noStrike" kern="1200" cap="none" spc="0" normalizeH="0" baseline="0" noProof="0">
              <a:ln>
                <a:noFill/>
              </a:ln>
              <a:solidFill>
                <a:srgbClr val="990000"/>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000" b="1" i="0" u="none" strike="noStrike" kern="1200" cap="none" spc="0" normalizeH="0" baseline="0" noProof="0">
                <a:ln>
                  <a:noFill/>
                </a:ln>
                <a:solidFill>
                  <a:srgbClr val="990000"/>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rPr>
              <a:t>入门</a:t>
            </a:r>
            <a:endParaRPr kumimoji="0" lang="zh-CN" altLang="en-US" sz="2000" b="1" i="0" u="none" strike="noStrike" kern="1200" cap="none" spc="0" normalizeH="0" baseline="0" noProof="0">
              <a:ln>
                <a:noFill/>
              </a:ln>
              <a:solidFill>
                <a:srgbClr val="990000"/>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endParaRPr>
          </a:p>
        </p:txBody>
      </p:sp>
      <p:sp>
        <p:nvSpPr>
          <p:cNvPr id="62472" name="圆角矩形 10"/>
          <p:cNvSpPr>
            <a:spLocks noChangeArrowheads="1"/>
          </p:cNvSpPr>
          <p:nvPr/>
        </p:nvSpPr>
        <p:spPr bwMode="auto">
          <a:xfrm>
            <a:off x="827088" y="3357563"/>
            <a:ext cx="1296988" cy="1439863"/>
          </a:xfrm>
          <a:prstGeom prst="roundRect">
            <a:avLst>
              <a:gd name="adj" fmla="val 5681"/>
            </a:avLst>
          </a:prstGeom>
          <a:solidFill>
            <a:srgbClr val="CCCCCC"/>
          </a:solidFill>
          <a:ln w="25400" cmpd="sng">
            <a:solidFill>
              <a:srgbClr val="C00000"/>
            </a:solidFill>
            <a:round/>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sz="2400" b="1" i="0" u="none" strike="noStrike" kern="1200" cap="none" spc="0" normalizeH="0" baseline="0" noProof="0">
                <a:ln>
                  <a:noFill/>
                </a:ln>
                <a:solidFill>
                  <a:srgbClr val="003300"/>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rPr>
              <a:t>Y2</a:t>
            </a:r>
            <a:endParaRPr kumimoji="0" lang="en-US" sz="2400" b="1" i="0" u="none" strike="noStrike" kern="1200" cap="none" spc="0" normalizeH="0" baseline="0" noProof="0">
              <a:ln>
                <a:noFill/>
              </a:ln>
              <a:solidFill>
                <a:srgbClr val="003300"/>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000" b="1" i="0" u="none" strike="noStrike" kern="1200" cap="none" spc="0" normalizeH="0" baseline="0" noProof="0">
                <a:ln>
                  <a:noFill/>
                </a:ln>
                <a:solidFill>
                  <a:srgbClr val="990000"/>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rPr>
              <a:t>史料</a:t>
            </a:r>
            <a:endParaRPr kumimoji="0" lang="en-US" sz="2000" b="1" i="0" u="none" strike="noStrike" kern="1200" cap="none" spc="0" normalizeH="0" baseline="0" noProof="0">
              <a:ln>
                <a:noFill/>
              </a:ln>
              <a:solidFill>
                <a:srgbClr val="990000"/>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000" b="1" i="0" u="none" strike="noStrike" kern="1200" cap="none" spc="0" normalizeH="0" baseline="0" noProof="0">
                <a:ln>
                  <a:noFill/>
                </a:ln>
                <a:solidFill>
                  <a:srgbClr val="990000"/>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rPr>
              <a:t>研读</a:t>
            </a:r>
            <a:endParaRPr kumimoji="0" lang="zh-CN" altLang="en-US" sz="2000" b="1" i="0" u="none" strike="noStrike" kern="1200" cap="none" spc="0" normalizeH="0" baseline="0" noProof="0">
              <a:ln>
                <a:noFill/>
              </a:ln>
              <a:solidFill>
                <a:srgbClr val="990000"/>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endParaRPr>
          </a:p>
        </p:txBody>
      </p:sp>
      <p:pic>
        <p:nvPicPr>
          <p:cNvPr id="62473" name="Picture 2"/>
          <p:cNvPicPr>
            <a:picLocks noChangeAspect="1"/>
          </p:cNvPicPr>
          <p:nvPr/>
        </p:nvPicPr>
        <p:blipFill>
          <a:blip r:embed="rId3"/>
          <a:stretch>
            <a:fillRect/>
          </a:stretch>
        </p:blipFill>
        <p:spPr>
          <a:xfrm>
            <a:off x="5148263" y="4941888"/>
            <a:ext cx="3633787" cy="12954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2468"/>
                                        </p:tgtEl>
                                        <p:attrNameLst>
                                          <p:attrName>style.visibility</p:attrName>
                                        </p:attrNameLst>
                                      </p:cBhvr>
                                      <p:to>
                                        <p:strVal val="visible"/>
                                      </p:to>
                                    </p:set>
                                    <p:animEffect transition="in" filter="blinds(horizontal)">
                                      <p:cBhvr>
                                        <p:cTn id="7" dur="500"/>
                                        <p:tgtEl>
                                          <p:spTgt spid="6246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62471"/>
                                        </p:tgtEl>
                                        <p:attrNameLst>
                                          <p:attrName>style.visibility</p:attrName>
                                        </p:attrNameLst>
                                      </p:cBhvr>
                                      <p:to>
                                        <p:strVal val="visible"/>
                                      </p:to>
                                    </p:set>
                                    <p:anim calcmode="lin" valueType="num">
                                      <p:cBhvr additive="base">
                                        <p:cTn id="12" dur="500" fill="hold"/>
                                        <p:tgtEl>
                                          <p:spTgt spid="62471"/>
                                        </p:tgtEl>
                                        <p:attrNameLst>
                                          <p:attrName>ppt_x</p:attrName>
                                        </p:attrNameLst>
                                      </p:cBhvr>
                                      <p:tavLst>
                                        <p:tav tm="0">
                                          <p:val>
                                            <p:strVal val="0-#ppt_w/2"/>
                                          </p:val>
                                        </p:tav>
                                        <p:tav tm="100000">
                                          <p:val>
                                            <p:strVal val="#ppt_x"/>
                                          </p:val>
                                        </p:tav>
                                      </p:tavLst>
                                    </p:anim>
                                    <p:anim calcmode="lin" valueType="num">
                                      <p:cBhvr additive="base">
                                        <p:cTn id="13" dur="500" fill="hold"/>
                                        <p:tgtEl>
                                          <p:spTgt spid="62471"/>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62469"/>
                                        </p:tgtEl>
                                        <p:attrNameLst>
                                          <p:attrName>style.visibility</p:attrName>
                                        </p:attrNameLst>
                                      </p:cBhvr>
                                      <p:to>
                                        <p:strVal val="visible"/>
                                      </p:to>
                                    </p:set>
                                    <p:anim calcmode="lin" valueType="num">
                                      <p:cBhvr additive="base">
                                        <p:cTn id="16" dur="500" fill="hold"/>
                                        <p:tgtEl>
                                          <p:spTgt spid="62469"/>
                                        </p:tgtEl>
                                        <p:attrNameLst>
                                          <p:attrName>ppt_x</p:attrName>
                                        </p:attrNameLst>
                                      </p:cBhvr>
                                      <p:tavLst>
                                        <p:tav tm="0">
                                          <p:val>
                                            <p:strVal val="1+#ppt_w/2"/>
                                          </p:val>
                                        </p:tav>
                                        <p:tav tm="100000">
                                          <p:val>
                                            <p:strVal val="#ppt_x"/>
                                          </p:val>
                                        </p:tav>
                                      </p:tavLst>
                                    </p:anim>
                                    <p:anim calcmode="lin" valueType="num">
                                      <p:cBhvr additive="base">
                                        <p:cTn id="17" dur="500" fill="hold"/>
                                        <p:tgtEl>
                                          <p:spTgt spid="62469"/>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62472"/>
                                        </p:tgtEl>
                                        <p:attrNameLst>
                                          <p:attrName>style.visibility</p:attrName>
                                        </p:attrNameLst>
                                      </p:cBhvr>
                                      <p:to>
                                        <p:strVal val="visible"/>
                                      </p:to>
                                    </p:set>
                                    <p:anim calcmode="lin" valueType="num">
                                      <p:cBhvr additive="base">
                                        <p:cTn id="22" dur="500" fill="hold"/>
                                        <p:tgtEl>
                                          <p:spTgt spid="62472"/>
                                        </p:tgtEl>
                                        <p:attrNameLst>
                                          <p:attrName>ppt_x</p:attrName>
                                        </p:attrNameLst>
                                      </p:cBhvr>
                                      <p:tavLst>
                                        <p:tav tm="0">
                                          <p:val>
                                            <p:strVal val="0-#ppt_w/2"/>
                                          </p:val>
                                        </p:tav>
                                        <p:tav tm="100000">
                                          <p:val>
                                            <p:strVal val="#ppt_x"/>
                                          </p:val>
                                        </p:tav>
                                      </p:tavLst>
                                    </p:anim>
                                    <p:anim calcmode="lin" valueType="num">
                                      <p:cBhvr additive="base">
                                        <p:cTn id="23" dur="500" fill="hold"/>
                                        <p:tgtEl>
                                          <p:spTgt spid="62472"/>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62470"/>
                                        </p:tgtEl>
                                        <p:attrNameLst>
                                          <p:attrName>style.visibility</p:attrName>
                                        </p:attrNameLst>
                                      </p:cBhvr>
                                      <p:to>
                                        <p:strVal val="visible"/>
                                      </p:to>
                                    </p:set>
                                    <p:anim calcmode="lin" valueType="num">
                                      <p:cBhvr additive="base">
                                        <p:cTn id="26" dur="500" fill="hold"/>
                                        <p:tgtEl>
                                          <p:spTgt spid="62470"/>
                                        </p:tgtEl>
                                        <p:attrNameLst>
                                          <p:attrName>ppt_x</p:attrName>
                                        </p:attrNameLst>
                                      </p:cBhvr>
                                      <p:tavLst>
                                        <p:tav tm="0">
                                          <p:val>
                                            <p:strVal val="1+#ppt_w/2"/>
                                          </p:val>
                                        </p:tav>
                                        <p:tav tm="100000">
                                          <p:val>
                                            <p:strVal val="#ppt_x"/>
                                          </p:val>
                                        </p:tav>
                                      </p:tavLst>
                                    </p:anim>
                                    <p:anim calcmode="lin" valueType="num">
                                      <p:cBhvr additive="base">
                                        <p:cTn id="27" dur="500" fill="hold"/>
                                        <p:tgtEl>
                                          <p:spTgt spid="62470"/>
                                        </p:tgtEl>
                                        <p:attrNameLst>
                                          <p:attrName>ppt_y</p:attrName>
                                        </p:attrNameLst>
                                      </p:cBhvr>
                                      <p:tavLst>
                                        <p:tav tm="0">
                                          <p:val>
                                            <p:strVal val="#ppt_y"/>
                                          </p:val>
                                        </p:tav>
                                        <p:tav tm="100000">
                                          <p:val>
                                            <p:strVal val="#ppt_y"/>
                                          </p:val>
                                        </p:tav>
                                      </p:tavLst>
                                    </p:anim>
                                  </p:childTnLst>
                                </p:cTn>
                              </p:par>
                              <p:par>
                                <p:cTn id="28" presetID="29" presetClass="entr" presetSubtype="0" fill="hold" nodeType="withEffect">
                                  <p:stCondLst>
                                    <p:cond delay="0"/>
                                  </p:stCondLst>
                                  <p:childTnLst>
                                    <p:set>
                                      <p:cBhvr>
                                        <p:cTn id="29" dur="1" fill="hold">
                                          <p:stCondLst>
                                            <p:cond delay="0"/>
                                          </p:stCondLst>
                                        </p:cTn>
                                        <p:tgtEl>
                                          <p:spTgt spid="62473"/>
                                        </p:tgtEl>
                                        <p:attrNameLst>
                                          <p:attrName>style.visibility</p:attrName>
                                        </p:attrNameLst>
                                      </p:cBhvr>
                                      <p:to>
                                        <p:strVal val="visible"/>
                                      </p:to>
                                    </p:set>
                                    <p:anim calcmode="lin" valueType="num">
                                      <p:cBhvr>
                                        <p:cTn id="30" dur="500" fill="hold"/>
                                        <p:tgtEl>
                                          <p:spTgt spid="62473"/>
                                        </p:tgtEl>
                                        <p:attrNameLst>
                                          <p:attrName>ppt_x</p:attrName>
                                        </p:attrNameLst>
                                      </p:cBhvr>
                                      <p:tavLst>
                                        <p:tav tm="0">
                                          <p:val>
                                            <p:strVal val="#ppt_x-.2"/>
                                          </p:val>
                                        </p:tav>
                                        <p:tav tm="100000">
                                          <p:val>
                                            <p:strVal val="#ppt_x"/>
                                          </p:val>
                                        </p:tav>
                                      </p:tavLst>
                                    </p:anim>
                                    <p:anim calcmode="lin" valueType="num">
                                      <p:cBhvr>
                                        <p:cTn id="31" dur="500" fill="hold"/>
                                        <p:tgtEl>
                                          <p:spTgt spid="62473"/>
                                        </p:tgtEl>
                                        <p:attrNameLst>
                                          <p:attrName>ppt_y</p:attrName>
                                        </p:attrNameLst>
                                      </p:cBhvr>
                                      <p:tavLst>
                                        <p:tav tm="0">
                                          <p:val>
                                            <p:strVal val="#ppt_y"/>
                                          </p:val>
                                        </p:tav>
                                        <p:tav tm="100000">
                                          <p:val>
                                            <p:strVal val="#ppt_y"/>
                                          </p:val>
                                        </p:tav>
                                      </p:tavLst>
                                    </p:anim>
                                    <p:animEffect transition="in" filter="wipe(right)" prLst="gradientSize: 0.1">
                                      <p:cBhvr>
                                        <p:cTn id="32" dur="500"/>
                                        <p:tgtEl>
                                          <p:spTgt spid="62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animBg="1"/>
      <p:bldP spid="62469" grpId="0" animBg="1"/>
      <p:bldP spid="62470" grpId="0" animBg="1"/>
      <p:bldP spid="62471" grpId="0" animBg="1"/>
      <p:bldP spid="6247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2"/>
          <p:cNvSpPr>
            <a:spLocks noGrp="1" noChangeArrowheads="1"/>
          </p:cNvSpPr>
          <p:nvPr>
            <p:ph type="body" idx="4294967295"/>
          </p:nvPr>
        </p:nvSpPr>
        <p:spPr>
          <a:xfrm>
            <a:off x="0" y="0"/>
            <a:ext cx="9144000" cy="6858000"/>
          </a:xfrm>
          <a:ln w="57150"/>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一</a:t>
            </a:r>
            <a:r>
              <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4000" b="1" i="0" u="none" strike="noStrike" kern="0" cap="none" spc="0" normalizeH="0" baseline="0" noProof="0" dirty="0" smtClean="0">
                <a:ln>
                  <a:noFill/>
                </a:ln>
                <a:solidFill>
                  <a:schemeClr val="accent2"/>
                </a:solidFill>
                <a:effectLst>
                  <a:outerShdw blurRad="38100" dist="38100" dir="2700000" algn="tl">
                    <a:srgbClr val="000000">
                      <a:alpha val="43137"/>
                    </a:srgbClr>
                  </a:outerShdw>
                </a:effectLst>
                <a:uLnTx/>
                <a:uFillTx/>
                <a:latin typeface="+mn-lt"/>
                <a:ea typeface="+mn-ea"/>
                <a:cs typeface="+mn-cs"/>
              </a:rPr>
              <a:t>高考命题以能力立意为核心，</a:t>
            </a:r>
            <a:r>
              <a:rPr kumimoji="0" lang="zh-CN" alt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考查学科主体内容，突出考查文科综合的四项基本能力。</a:t>
            </a:r>
            <a:endParaRPr kumimoji="0" lang="zh-CN" alt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第一条获取和解读信息</a:t>
            </a:r>
            <a:endParaRPr kumimoji="0" lang="zh-CN" alt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第三条描述和阐释信息的能力</a:t>
            </a:r>
            <a:endParaRPr kumimoji="0" lang="zh-CN" alt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第二条调动和运用知识</a:t>
            </a:r>
            <a:r>
              <a:rPr kumimoji="0" lang="en-US" altLang="zh-CN" sz="4000" b="1" i="0" u="none" strike="noStrike" kern="0" cap="none" spc="0" normalizeH="0" baseline="0" noProof="0" dirty="0" smtClean="0">
                <a:ln>
                  <a:noFill/>
                </a:ln>
                <a:solidFill>
                  <a:schemeClr val="accent2"/>
                </a:solidFill>
                <a:effectLst>
                  <a:outerShdw blurRad="38100" dist="38100" dir="2700000" algn="tl">
                    <a:srgbClr val="000000">
                      <a:alpha val="43137"/>
                    </a:srgbClr>
                  </a:outerShdw>
                </a:effectLst>
                <a:uLnTx/>
                <a:uFillTx/>
                <a:latin typeface="+mn-lt"/>
                <a:ea typeface="+mn-ea"/>
                <a:cs typeface="+mn-cs"/>
              </a:rPr>
              <a:t>————</a:t>
            </a:r>
            <a:endParaRPr kumimoji="0" lang="zh-CN" altLang="en-US" sz="4000" b="1" i="0" u="none" strike="noStrike" kern="0" cap="none" spc="0" normalizeH="0" baseline="0" noProof="0" dirty="0" smtClean="0">
              <a:ln>
                <a:noFill/>
              </a:ln>
              <a:solidFill>
                <a:schemeClr val="accent2"/>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第四条论证和探讨问题的能力</a:t>
            </a:r>
            <a:r>
              <a:rPr kumimoji="0" lang="en-US" altLang="zh-CN" sz="4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a:t>
            </a:r>
            <a:endParaRPr kumimoji="0" lang="zh-CN" altLang="en-US" sz="4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zh-CN" altLang="en-US" sz="11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zh-CN" altLang="en-US" sz="11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zh-CN" altLang="en-US" sz="11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zh-CN" altLang="en-US" sz="11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zh-CN" altLang="en-US" sz="11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1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
        <p:nvSpPr>
          <p:cNvPr id="3" name="右大括号 2"/>
          <p:cNvSpPr/>
          <p:nvPr/>
        </p:nvSpPr>
        <p:spPr>
          <a:xfrm>
            <a:off x="7170738" y="2125663"/>
            <a:ext cx="642938" cy="1000125"/>
          </a:xfrm>
          <a:prstGeom prst="rightBrace">
            <a:avLst/>
          </a:prstGeom>
          <a:ln w="57150">
            <a:solidFill>
              <a:srgbClr val="7030A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Box 4"/>
          <p:cNvSpPr txBox="1"/>
          <p:nvPr/>
        </p:nvSpPr>
        <p:spPr>
          <a:xfrm>
            <a:off x="7929563" y="2301875"/>
            <a:ext cx="1214438" cy="646113"/>
          </a:xfrm>
          <a:prstGeom prst="rect">
            <a:avLst/>
          </a:prstGeom>
          <a:noFill/>
        </p:spPr>
        <p:txBody>
          <a:bodyPr>
            <a:spAutoFit/>
          </a:bodyPr>
          <a:lstStyle/>
          <a:p>
            <a:pPr marR="0" defTabSz="914400">
              <a:buClrTx/>
              <a:buSzTx/>
              <a:buFontTx/>
              <a:buNone/>
              <a:defRPr/>
            </a:pP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rPr>
              <a:t>内容</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endParaRPr>
          </a:p>
        </p:txBody>
      </p:sp>
      <p:sp>
        <p:nvSpPr>
          <p:cNvPr id="6" name="TextBox 5"/>
          <p:cNvSpPr txBox="1"/>
          <p:nvPr/>
        </p:nvSpPr>
        <p:spPr>
          <a:xfrm>
            <a:off x="7929563" y="3465513"/>
            <a:ext cx="1143000" cy="646113"/>
          </a:xfrm>
          <a:prstGeom prst="rect">
            <a:avLst/>
          </a:prstGeom>
          <a:noFill/>
        </p:spPr>
        <p:txBody>
          <a:bodyPr>
            <a:spAutoFit/>
          </a:bodyPr>
          <a:lstStyle/>
          <a:p>
            <a:pPr marR="0" defTabSz="914400">
              <a:buClrTx/>
              <a:buSzTx/>
              <a:buFontTx/>
              <a:buNone/>
              <a:defRPr/>
            </a:pP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rPr>
              <a:t>载体</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endParaRPr>
          </a:p>
        </p:txBody>
      </p:sp>
      <p:sp>
        <p:nvSpPr>
          <p:cNvPr id="7" name="TextBox 6"/>
          <p:cNvSpPr txBox="1"/>
          <p:nvPr/>
        </p:nvSpPr>
        <p:spPr>
          <a:xfrm>
            <a:off x="7929563" y="4214813"/>
            <a:ext cx="1143000" cy="646113"/>
          </a:xfrm>
          <a:prstGeom prst="rect">
            <a:avLst/>
          </a:prstGeom>
          <a:noFill/>
        </p:spPr>
        <p:txBody>
          <a:bodyPr>
            <a:spAutoFit/>
          </a:bodyPr>
          <a:lstStyle/>
          <a:p>
            <a:pPr marR="0" defTabSz="914400">
              <a:buClrTx/>
              <a:buSzTx/>
              <a:buFontTx/>
              <a:buNone/>
              <a:defRPr/>
            </a:pP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rPr>
              <a:t>方法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6146">
                                            <p:txEl>
                                              <p:charRg st="0" end="41"/>
                                            </p:txEl>
                                          </p:spTgt>
                                        </p:tgtEl>
                                        <p:attrNameLst>
                                          <p:attrName>style.visibility</p:attrName>
                                        </p:attrNameLst>
                                      </p:cBhvr>
                                      <p:to>
                                        <p:strVal val="visible"/>
                                      </p:to>
                                    </p:set>
                                    <p:animEffect transition="in" filter="fade">
                                      <p:cBhvr>
                                        <p:cTn id="7" dur="1000"/>
                                        <p:tgtEl>
                                          <p:spTgt spid="6146">
                                            <p:txEl>
                                              <p:charRg st="0" end="41"/>
                                            </p:txEl>
                                          </p:spTgt>
                                        </p:tgtEl>
                                      </p:cBhvr>
                                    </p:animEffect>
                                    <p:anim calcmode="lin" valueType="num">
                                      <p:cBhvr>
                                        <p:cTn id="8" dur="1000" fill="hold"/>
                                        <p:tgtEl>
                                          <p:spTgt spid="6146">
                                            <p:txEl>
                                              <p:charRg st="0" end="41"/>
                                            </p:txEl>
                                          </p:spTgt>
                                        </p:tgtEl>
                                        <p:attrNameLst>
                                          <p:attrName>ppt_x</p:attrName>
                                        </p:attrNameLst>
                                      </p:cBhvr>
                                      <p:tavLst>
                                        <p:tav tm="0">
                                          <p:val>
                                            <p:strVal val="#ppt_x"/>
                                          </p:val>
                                        </p:tav>
                                        <p:tav tm="100000">
                                          <p:val>
                                            <p:strVal val="#ppt_x"/>
                                          </p:val>
                                        </p:tav>
                                      </p:tavLst>
                                    </p:anim>
                                    <p:anim calcmode="lin" valueType="num">
                                      <p:cBhvr>
                                        <p:cTn id="9" dur="1000" fill="hold"/>
                                        <p:tgtEl>
                                          <p:spTgt spid="6146">
                                            <p:txEl>
                                              <p:charRg st="0" end="4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6146">
                                            <p:txEl>
                                              <p:charRg st="41" end="52"/>
                                            </p:txEl>
                                          </p:spTgt>
                                        </p:tgtEl>
                                        <p:attrNameLst>
                                          <p:attrName>style.visibility</p:attrName>
                                        </p:attrNameLst>
                                      </p:cBhvr>
                                      <p:to>
                                        <p:strVal val="visible"/>
                                      </p:to>
                                    </p:set>
                                    <p:animEffect transition="in" filter="fade">
                                      <p:cBhvr>
                                        <p:cTn id="14" dur="1000"/>
                                        <p:tgtEl>
                                          <p:spTgt spid="6146">
                                            <p:txEl>
                                              <p:charRg st="41" end="52"/>
                                            </p:txEl>
                                          </p:spTgt>
                                        </p:tgtEl>
                                      </p:cBhvr>
                                    </p:animEffect>
                                    <p:anim calcmode="lin" valueType="num">
                                      <p:cBhvr>
                                        <p:cTn id="15" dur="1000" fill="hold"/>
                                        <p:tgtEl>
                                          <p:spTgt spid="6146">
                                            <p:txEl>
                                              <p:charRg st="41" end="52"/>
                                            </p:txEl>
                                          </p:spTgt>
                                        </p:tgtEl>
                                        <p:attrNameLst>
                                          <p:attrName>ppt_x</p:attrName>
                                        </p:attrNameLst>
                                      </p:cBhvr>
                                      <p:tavLst>
                                        <p:tav tm="0">
                                          <p:val>
                                            <p:strVal val="#ppt_x"/>
                                          </p:val>
                                        </p:tav>
                                        <p:tav tm="100000">
                                          <p:val>
                                            <p:strVal val="#ppt_x"/>
                                          </p:val>
                                        </p:tav>
                                      </p:tavLst>
                                    </p:anim>
                                    <p:anim calcmode="lin" valueType="num">
                                      <p:cBhvr>
                                        <p:cTn id="16" dur="1000" fill="hold"/>
                                        <p:tgtEl>
                                          <p:spTgt spid="6146">
                                            <p:txEl>
                                              <p:charRg st="41" end="5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iterate type="lt">
                                    <p:tmPct val="10000"/>
                                  </p:iterate>
                                  <p:childTnLst>
                                    <p:set>
                                      <p:cBhvr>
                                        <p:cTn id="20" dur="1" fill="hold">
                                          <p:stCondLst>
                                            <p:cond delay="0"/>
                                          </p:stCondLst>
                                        </p:cTn>
                                        <p:tgtEl>
                                          <p:spTgt spid="6146">
                                            <p:txEl>
                                              <p:charRg st="52" end="66"/>
                                            </p:txEl>
                                          </p:spTgt>
                                        </p:tgtEl>
                                        <p:attrNameLst>
                                          <p:attrName>style.visibility</p:attrName>
                                        </p:attrNameLst>
                                      </p:cBhvr>
                                      <p:to>
                                        <p:strVal val="visible"/>
                                      </p:to>
                                    </p:set>
                                    <p:animEffect transition="in" filter="fade">
                                      <p:cBhvr>
                                        <p:cTn id="21" dur="1000"/>
                                        <p:tgtEl>
                                          <p:spTgt spid="6146">
                                            <p:txEl>
                                              <p:charRg st="52" end="66"/>
                                            </p:txEl>
                                          </p:spTgt>
                                        </p:tgtEl>
                                      </p:cBhvr>
                                    </p:animEffect>
                                    <p:anim calcmode="lin" valueType="num">
                                      <p:cBhvr>
                                        <p:cTn id="22" dur="1000" fill="hold"/>
                                        <p:tgtEl>
                                          <p:spTgt spid="6146">
                                            <p:txEl>
                                              <p:charRg st="52" end="66"/>
                                            </p:txEl>
                                          </p:spTgt>
                                        </p:tgtEl>
                                        <p:attrNameLst>
                                          <p:attrName>ppt_x</p:attrName>
                                        </p:attrNameLst>
                                      </p:cBhvr>
                                      <p:tavLst>
                                        <p:tav tm="0">
                                          <p:val>
                                            <p:strVal val="#ppt_x"/>
                                          </p:val>
                                        </p:tav>
                                        <p:tav tm="100000">
                                          <p:val>
                                            <p:strVal val="#ppt_x"/>
                                          </p:val>
                                        </p:tav>
                                      </p:tavLst>
                                    </p:anim>
                                    <p:anim calcmode="lin" valueType="num">
                                      <p:cBhvr>
                                        <p:cTn id="23" dur="1000" fill="hold"/>
                                        <p:tgtEl>
                                          <p:spTgt spid="6146">
                                            <p:txEl>
                                              <p:charRg st="52" end="6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iterate type="lt">
                                    <p:tmPct val="10000"/>
                                  </p:iterate>
                                  <p:childTnLst>
                                    <p:set>
                                      <p:cBhvr>
                                        <p:cTn id="27" dur="1" fill="hold">
                                          <p:stCondLst>
                                            <p:cond delay="0"/>
                                          </p:stCondLst>
                                        </p:cTn>
                                        <p:tgtEl>
                                          <p:spTgt spid="6146">
                                            <p:txEl>
                                              <p:charRg st="66" end="81"/>
                                            </p:txEl>
                                          </p:spTgt>
                                        </p:tgtEl>
                                        <p:attrNameLst>
                                          <p:attrName>style.visibility</p:attrName>
                                        </p:attrNameLst>
                                      </p:cBhvr>
                                      <p:to>
                                        <p:strVal val="visible"/>
                                      </p:to>
                                    </p:set>
                                    <p:animEffect transition="in" filter="fade">
                                      <p:cBhvr>
                                        <p:cTn id="28" dur="1000"/>
                                        <p:tgtEl>
                                          <p:spTgt spid="6146">
                                            <p:txEl>
                                              <p:charRg st="66" end="81"/>
                                            </p:txEl>
                                          </p:spTgt>
                                        </p:tgtEl>
                                      </p:cBhvr>
                                    </p:animEffect>
                                    <p:anim calcmode="lin" valueType="num">
                                      <p:cBhvr>
                                        <p:cTn id="29" dur="1000" fill="hold"/>
                                        <p:tgtEl>
                                          <p:spTgt spid="6146">
                                            <p:txEl>
                                              <p:charRg st="66" end="81"/>
                                            </p:txEl>
                                          </p:spTgt>
                                        </p:tgtEl>
                                        <p:attrNameLst>
                                          <p:attrName>ppt_x</p:attrName>
                                        </p:attrNameLst>
                                      </p:cBhvr>
                                      <p:tavLst>
                                        <p:tav tm="0">
                                          <p:val>
                                            <p:strVal val="#ppt_x"/>
                                          </p:val>
                                        </p:tav>
                                        <p:tav tm="100000">
                                          <p:val>
                                            <p:strVal val="#ppt_x"/>
                                          </p:val>
                                        </p:tav>
                                      </p:tavLst>
                                    </p:anim>
                                    <p:anim calcmode="lin" valueType="num">
                                      <p:cBhvr>
                                        <p:cTn id="30" dur="1000" fill="hold"/>
                                        <p:tgtEl>
                                          <p:spTgt spid="6146">
                                            <p:txEl>
                                              <p:charRg st="66" end="8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iterate type="lt">
                                    <p:tmPct val="10000"/>
                                  </p:iterate>
                                  <p:childTnLst>
                                    <p:set>
                                      <p:cBhvr>
                                        <p:cTn id="34" dur="1" fill="hold">
                                          <p:stCondLst>
                                            <p:cond delay="0"/>
                                          </p:stCondLst>
                                        </p:cTn>
                                        <p:tgtEl>
                                          <p:spTgt spid="6146">
                                            <p:txEl>
                                              <p:charRg st="81" end="96"/>
                                            </p:txEl>
                                          </p:spTgt>
                                        </p:tgtEl>
                                        <p:attrNameLst>
                                          <p:attrName>style.visibility</p:attrName>
                                        </p:attrNameLst>
                                      </p:cBhvr>
                                      <p:to>
                                        <p:strVal val="visible"/>
                                      </p:to>
                                    </p:set>
                                    <p:animEffect transition="in" filter="fade">
                                      <p:cBhvr>
                                        <p:cTn id="35" dur="1000"/>
                                        <p:tgtEl>
                                          <p:spTgt spid="6146">
                                            <p:txEl>
                                              <p:charRg st="81" end="96"/>
                                            </p:txEl>
                                          </p:spTgt>
                                        </p:tgtEl>
                                      </p:cBhvr>
                                    </p:animEffect>
                                    <p:anim calcmode="lin" valueType="num">
                                      <p:cBhvr>
                                        <p:cTn id="36" dur="1000" fill="hold"/>
                                        <p:tgtEl>
                                          <p:spTgt spid="6146">
                                            <p:txEl>
                                              <p:charRg st="81" end="96"/>
                                            </p:txEl>
                                          </p:spTgt>
                                        </p:tgtEl>
                                        <p:attrNameLst>
                                          <p:attrName>ppt_x</p:attrName>
                                        </p:attrNameLst>
                                      </p:cBhvr>
                                      <p:tavLst>
                                        <p:tav tm="0">
                                          <p:val>
                                            <p:strVal val="#ppt_x"/>
                                          </p:val>
                                        </p:tav>
                                        <p:tav tm="100000">
                                          <p:val>
                                            <p:strVal val="#ppt_x"/>
                                          </p:val>
                                        </p:tav>
                                      </p:tavLst>
                                    </p:anim>
                                    <p:anim calcmode="lin" valueType="num">
                                      <p:cBhvr>
                                        <p:cTn id="37" dur="1000" fill="hold"/>
                                        <p:tgtEl>
                                          <p:spTgt spid="6146">
                                            <p:txEl>
                                              <p:charRg st="81" end="9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additive="base">
                                        <p:cTn id="42" dur="500" fill="hold"/>
                                        <p:tgtEl>
                                          <p:spTgt spid="3"/>
                                        </p:tgtEl>
                                        <p:attrNameLst>
                                          <p:attrName>ppt_x</p:attrName>
                                        </p:attrNameLst>
                                      </p:cBhvr>
                                      <p:tavLst>
                                        <p:tav tm="0">
                                          <p:val>
                                            <p:strVal val="#ppt_x"/>
                                          </p:val>
                                        </p:tav>
                                        <p:tav tm="100000">
                                          <p:val>
                                            <p:strVal val="#ppt_x"/>
                                          </p:val>
                                        </p:tav>
                                      </p:tavLst>
                                    </p:anim>
                                    <p:anim calcmode="lin" valueType="num">
                                      <p:cBhvr additive="base">
                                        <p:cTn id="4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additive="base">
                                        <p:cTn id="48" dur="2000" fill="hold"/>
                                        <p:tgtEl>
                                          <p:spTgt spid="5"/>
                                        </p:tgtEl>
                                        <p:attrNameLst>
                                          <p:attrName>ppt_x</p:attrName>
                                        </p:attrNameLst>
                                      </p:cBhvr>
                                      <p:tavLst>
                                        <p:tav tm="0">
                                          <p:val>
                                            <p:strVal val="#ppt_x"/>
                                          </p:val>
                                        </p:tav>
                                        <p:tav tm="100000">
                                          <p:val>
                                            <p:strVal val="#ppt_x"/>
                                          </p:val>
                                        </p:tav>
                                      </p:tavLst>
                                    </p:anim>
                                    <p:anim calcmode="lin" valueType="num">
                                      <p:cBhvr additive="base">
                                        <p:cTn id="49"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1" fill="hold" grpId="0" nodeType="clickEffect">
                                  <p:stCondLst>
                                    <p:cond delay="0"/>
                                  </p:stCondLst>
                                  <p:childTnLst>
                                    <p:set>
                                      <p:cBhvr>
                                        <p:cTn id="53" dur="1" fill="hold">
                                          <p:stCondLst>
                                            <p:cond delay="0"/>
                                          </p:stCondLst>
                                        </p:cTn>
                                        <p:tgtEl>
                                          <p:spTgt spid="6"/>
                                        </p:tgtEl>
                                        <p:attrNameLst>
                                          <p:attrName>style.visibility</p:attrName>
                                        </p:attrNameLst>
                                      </p:cBhvr>
                                      <p:to>
                                        <p:strVal val="visible"/>
                                      </p:to>
                                    </p:set>
                                    <p:anim calcmode="lin" valueType="num">
                                      <p:cBhvr additive="base">
                                        <p:cTn id="54" dur="2000" fill="hold"/>
                                        <p:tgtEl>
                                          <p:spTgt spid="6"/>
                                        </p:tgtEl>
                                        <p:attrNameLst>
                                          <p:attrName>ppt_x</p:attrName>
                                        </p:attrNameLst>
                                      </p:cBhvr>
                                      <p:tavLst>
                                        <p:tav tm="0">
                                          <p:val>
                                            <p:strVal val="#ppt_x"/>
                                          </p:val>
                                        </p:tav>
                                        <p:tav tm="100000">
                                          <p:val>
                                            <p:strVal val="#ppt_x"/>
                                          </p:val>
                                        </p:tav>
                                      </p:tavLst>
                                    </p:anim>
                                    <p:anim calcmode="lin" valueType="num">
                                      <p:cBhvr additive="base">
                                        <p:cTn id="55" dur="20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7"/>
                                        </p:tgtEl>
                                        <p:attrNameLst>
                                          <p:attrName>style.visibility</p:attrName>
                                        </p:attrNameLst>
                                      </p:cBhvr>
                                      <p:to>
                                        <p:strVal val="visible"/>
                                      </p:to>
                                    </p:set>
                                    <p:anim calcmode="lin" valueType="num">
                                      <p:cBhvr additive="base">
                                        <p:cTn id="60" dur="2000" fill="hold"/>
                                        <p:tgtEl>
                                          <p:spTgt spid="7"/>
                                        </p:tgtEl>
                                        <p:attrNameLst>
                                          <p:attrName>ppt_x</p:attrName>
                                        </p:attrNameLst>
                                      </p:cBhvr>
                                      <p:tavLst>
                                        <p:tav tm="0">
                                          <p:val>
                                            <p:strVal val="#ppt_x"/>
                                          </p:val>
                                        </p:tav>
                                        <p:tav tm="100000">
                                          <p:val>
                                            <p:strVal val="#ppt_x"/>
                                          </p:val>
                                        </p:tav>
                                      </p:tavLst>
                                    </p:anim>
                                    <p:anim calcmode="lin" valueType="num">
                                      <p:cBhvr additive="base">
                                        <p:cTn id="61"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p:bldP spid="3" grpId="0" bldLvl="0" animBg="1"/>
      <p:bldP spid="5" grpId="0"/>
      <p:bldP spid="6" grpId="0"/>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normAutofit lnSpcReduction="10000"/>
          </a:body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200" b="1" i="0" u="none" strike="noStrike" kern="0" cap="none" spc="0" normalizeH="0" baseline="0" noProof="1" smtClean="0">
                <a:ln>
                  <a:noFill/>
                </a:ln>
                <a:solidFill>
                  <a:srgbClr val="FF0000"/>
                </a:solidFill>
                <a:effectLst>
                  <a:outerShdw blurRad="38100" dist="38100" dir="2700000" algn="tl">
                    <a:srgbClr val="000000">
                      <a:alpha val="43137"/>
                    </a:srgbClr>
                  </a:outerShdw>
                </a:effectLst>
                <a:uLnTx/>
                <a:uFillTx/>
                <a:latin typeface="+mn-lt"/>
                <a:ea typeface="+mn-ea"/>
                <a:cs typeface="+mn-cs"/>
              </a:rPr>
              <a:t>2017</a:t>
            </a:r>
            <a:r>
              <a:rPr kumimoji="0" lang="zh-CN" altLang="en-US" sz="3200" b="1" i="0" u="none" strike="noStrike" kern="0" cap="none" spc="0" normalizeH="0" baseline="0" noProof="1" smtClean="0">
                <a:ln>
                  <a:noFill/>
                </a:ln>
                <a:solidFill>
                  <a:srgbClr val="FF0000"/>
                </a:solidFill>
                <a:effectLst>
                  <a:outerShdw blurRad="38100" dist="38100" dir="2700000" algn="tl">
                    <a:srgbClr val="000000">
                      <a:alpha val="43137"/>
                    </a:srgbClr>
                  </a:outerShdw>
                </a:effectLst>
                <a:uLnTx/>
                <a:uFillTx/>
                <a:latin typeface="+mn-lt"/>
                <a:ea typeface="+mn-ea"/>
                <a:cs typeface="+mn-cs"/>
              </a:rPr>
              <a:t>丙卷</a:t>
            </a:r>
            <a:r>
              <a:rPr kumimoji="0" lang="en-US" altLang="zh-CN" sz="32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mn-lt"/>
                <a:ea typeface="+mn-ea"/>
                <a:cs typeface="+mn-cs"/>
              </a:rPr>
              <a:t>27</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．关于宋太祖驾崩前夜宋太宗（时为晋王）的活动，北宋时期有不同记载。</a:t>
            </a:r>
            <a:r>
              <a:rPr kumimoji="0" lang="en-US" altLang="zh-CN"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续湘山野录</a:t>
            </a:r>
            <a:r>
              <a:rPr kumimoji="0" lang="en-US" altLang="zh-CN"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记载，宋太宗当晚曾与其兄宋太祖在宫中饮酒，并宿于宫中；</a:t>
            </a:r>
            <a:r>
              <a:rPr kumimoji="0" lang="en-US" altLang="zh-CN"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涑水记闻</a:t>
            </a:r>
            <a:r>
              <a:rPr kumimoji="0" lang="en-US" altLang="zh-CN"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则称，那晚宋太宗并未进宫。这反映出</a:t>
            </a:r>
            <a:endPar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A</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．历史事实</a:t>
            </a:r>
            <a:r>
              <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都是</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通过历史叙述呈现</a:t>
            </a:r>
            <a:endPar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B</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．同一历史事实会有</a:t>
            </a:r>
            <a:r>
              <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不同历史记载</a:t>
            </a:r>
            <a:endPar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C</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历史叙述不能</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客观准确再现历史事实</a:t>
            </a:r>
            <a:endPar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D</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．综合多种历史叙述</a:t>
            </a:r>
            <a:r>
              <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即可确认历史事实</a:t>
            </a:r>
            <a:endPar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分析</a:t>
            </a:r>
            <a:r>
              <a:rPr kumimoji="0" lang="en-US" altLang="zh-CN"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本题以北宋时期对宋太祖驾崩前宋太宗活动的不同记载切入，考查学生辨别历史事实和历史叙述的能力，体现了新修订的考试大纲对历史学科考查目标最新要求。</a:t>
            </a:r>
            <a:endPar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defRPr/>
            </a:pPr>
            <a:endPar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normAutofit lnSpcReduction="10000"/>
          </a:body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200" b="1" i="0" u="none" strike="noStrike" kern="0" cap="none" spc="0" normalizeH="0" baseline="0" noProof="1" smtClean="0">
                <a:ln>
                  <a:noFill/>
                </a:ln>
                <a:solidFill>
                  <a:srgbClr val="FF0000"/>
                </a:solidFill>
                <a:effectLst>
                  <a:outerShdw blurRad="38100" dist="38100" dir="2700000" algn="tl">
                    <a:srgbClr val="000000">
                      <a:alpha val="43137"/>
                    </a:srgbClr>
                  </a:outerShdw>
                </a:effectLst>
                <a:uLnTx/>
                <a:uFillTx/>
                <a:latin typeface="+mn-lt"/>
                <a:ea typeface="+mn-ea"/>
                <a:cs typeface="+mn-cs"/>
              </a:rPr>
              <a:t>2017</a:t>
            </a:r>
            <a:r>
              <a:rPr kumimoji="0" lang="zh-CN" altLang="en-US" sz="3200" b="1" i="0" u="none" strike="noStrike" kern="0" cap="none" spc="0" normalizeH="0" baseline="0" noProof="1" smtClean="0">
                <a:ln>
                  <a:noFill/>
                </a:ln>
                <a:solidFill>
                  <a:srgbClr val="FF0000"/>
                </a:solidFill>
                <a:effectLst>
                  <a:outerShdw blurRad="38100" dist="38100" dir="2700000" algn="tl">
                    <a:srgbClr val="000000">
                      <a:alpha val="43137"/>
                    </a:srgbClr>
                  </a:outerShdw>
                </a:effectLst>
                <a:uLnTx/>
                <a:uFillTx/>
                <a:latin typeface="+mn-lt"/>
                <a:ea typeface="+mn-ea"/>
                <a:cs typeface="+mn-cs"/>
              </a:rPr>
              <a:t>丙卷</a:t>
            </a:r>
            <a:r>
              <a:rPr kumimoji="0" lang="en-US" altLang="zh-CN" sz="32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mn-lt"/>
                <a:ea typeface="+mn-ea"/>
                <a:cs typeface="+mn-cs"/>
              </a:rPr>
              <a:t>27</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．关于宋太祖驾崩前夜宋太宗（时为晋王）的活动，北宋时期有不同记载。</a:t>
            </a:r>
            <a:r>
              <a:rPr kumimoji="0" lang="en-US" altLang="zh-CN"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续湘山野录</a:t>
            </a:r>
            <a:r>
              <a:rPr kumimoji="0" lang="en-US" altLang="zh-CN"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记载，宋太宗当晚曾与其兄宋太祖在宫中饮酒，并宿于宫中；</a:t>
            </a:r>
            <a:r>
              <a:rPr kumimoji="0" lang="en-US" altLang="zh-CN"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涑水记闻</a:t>
            </a:r>
            <a:r>
              <a:rPr kumimoji="0" lang="en-US" altLang="zh-CN"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则称，那晚宋太宗并未进宫。这反映出</a:t>
            </a:r>
            <a:endPar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A</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．历史事实</a:t>
            </a:r>
            <a:r>
              <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都是</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通过历史叙述呈现</a:t>
            </a:r>
            <a:endPar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B</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．同一历史事实会有</a:t>
            </a:r>
            <a:r>
              <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不同历史记载</a:t>
            </a:r>
            <a:endPar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C</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历史叙述不能</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客观准确再现历史事实</a:t>
            </a:r>
            <a:endPar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D</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．综合多种历史叙述</a:t>
            </a:r>
            <a:r>
              <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rPr>
              <a:t>即可确认历史事实</a:t>
            </a:r>
            <a:endParaRPr kumimoji="0" lang="zh-CN" altLang="en-US" sz="3200" b="1" i="0" u="none" strike="noStrike" kern="0" cap="none" spc="0" normalizeH="0" baseline="0" noProof="1">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分析</a:t>
            </a:r>
            <a:r>
              <a:rPr kumimoji="0" lang="en-US" altLang="zh-CN"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rPr>
              <a:t>本题以北宋时期对宋太祖驾崩前宋太宗活动的不同记载切入，考查学生辨别历史事实和历史叙述的能力，体现了新修订的考试大纲对历史学科考查目标最新要求。</a:t>
            </a:r>
            <a:endPar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defRPr/>
            </a:pPr>
            <a:endPar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3200" b="1" i="0" u="none" strike="noStrike" kern="0" cap="none" spc="0" normalizeH="0" baseline="0" noProof="1">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2017</a:t>
            </a:r>
            <a:r>
              <a:rPr kumimoji="0" lang="zh-CN" alt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甲卷</a:t>
            </a:r>
            <a:r>
              <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35</a:t>
            </a:r>
            <a:r>
              <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20</a:t>
            </a:r>
            <a:r>
              <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世纪</a:t>
            </a:r>
            <a:r>
              <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70</a:t>
            </a:r>
            <a:r>
              <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年代至今，《赫鲁晓夫回忆录》多次出版，并被翻译成多种语言。因其内容的复杂性，不同年代版本的内容均有所不同。由此可知，此回忆录作为一种史料</a:t>
            </a:r>
            <a:endPar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a:t>
            </a:r>
            <a:r>
              <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．能够准确记述作者的事迹</a:t>
            </a:r>
            <a:r>
              <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endPar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B</a:t>
            </a:r>
            <a:r>
              <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．比相关研究著作的可信度更高</a:t>
            </a:r>
            <a:endPar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C</a:t>
            </a:r>
            <a:r>
              <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．版本越新越接近历史真相 </a:t>
            </a:r>
            <a:r>
              <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endPar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D</a:t>
            </a:r>
            <a:r>
              <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．反映出时代对历史叙述的影响</a:t>
            </a:r>
            <a:endPar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4000" b="1" i="0"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2017</a:t>
            </a:r>
            <a:r>
              <a:rPr kumimoji="0" lang="zh-CN" altLang="en-US"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甲卷</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35</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20</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世纪</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70</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年代至今</a:t>
            </a: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《赫鲁晓夫回忆录》</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多次出版</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，并被翻译成多种语言。因其内容的复杂性，</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不同年代版本的内容均有所不同</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。由此可知，此</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回忆录作为一种史料</a:t>
            </a:r>
            <a:endPar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．能够</a:t>
            </a:r>
            <a:r>
              <a:rPr kumimoji="0" 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准确记述</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作者的事迹</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endPar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B</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．比</a:t>
            </a:r>
            <a:r>
              <a:rPr kumimoji="0" 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相关研究著作</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的可信度更高</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C</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版本越新</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越接近历史真相 </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endPar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D</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．反映出</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时代对历史叙述</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的影响</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解析</a:t>
            </a:r>
            <a:endParaRPr kumimoji="0" lang="en-US" alt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回忆录</a:t>
            </a: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历史叙述（</a:t>
            </a:r>
            <a:r>
              <a:rPr kumimoji="0" lang="zh-CN" altLang="en-US"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立场  认识</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B.</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研究著作</a:t>
            </a: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研究者的历史叙述（</a:t>
            </a:r>
            <a:r>
              <a:rPr kumimoji="0" lang="zh-CN" altLang="en-US"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多种史料、方法</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更接近历史事实</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C.</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版本新</a:t>
            </a: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有可能、不一定</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D.</a:t>
            </a: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时代影响</a:t>
            </a: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新材料、新观点、新目的</a:t>
            </a:r>
            <a:r>
              <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800" b="1" i="0"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charRg st="0" end="84"/>
                                            </p:txEl>
                                          </p:spTgt>
                                        </p:tgtEl>
                                        <p:attrNameLst>
                                          <p:attrName>style.visibility</p:attrName>
                                        </p:attrNameLst>
                                      </p:cBhvr>
                                      <p:to>
                                        <p:strVal val="visible"/>
                                      </p:to>
                                    </p:set>
                                    <p:anim calcmode="lin" valueType="num">
                                      <p:cBhvr additive="base">
                                        <p:cTn id="7" dur="500" fill="hold"/>
                                        <p:tgtEl>
                                          <p:spTgt spid="3">
                                            <p:txEl>
                                              <p:charRg st="0" end="8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charRg st="0" end="8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charRg st="84" end="109"/>
                                            </p:txEl>
                                          </p:spTgt>
                                        </p:tgtEl>
                                        <p:attrNameLst>
                                          <p:attrName>style.visibility</p:attrName>
                                        </p:attrNameLst>
                                      </p:cBhvr>
                                      <p:to>
                                        <p:strVal val="visible"/>
                                      </p:to>
                                    </p:set>
                                    <p:anim calcmode="lin" valueType="num">
                                      <p:cBhvr additive="base">
                                        <p:cTn id="13" dur="500" fill="hold"/>
                                        <p:tgtEl>
                                          <p:spTgt spid="3">
                                            <p:txEl>
                                              <p:charRg st="84" end="109"/>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charRg st="84" end="109"/>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charRg st="109" end="125"/>
                                            </p:txEl>
                                          </p:spTgt>
                                        </p:tgtEl>
                                        <p:attrNameLst>
                                          <p:attrName>style.visibility</p:attrName>
                                        </p:attrNameLst>
                                      </p:cBhvr>
                                      <p:to>
                                        <p:strVal val="visible"/>
                                      </p:to>
                                    </p:set>
                                    <p:anim calcmode="lin" valueType="num">
                                      <p:cBhvr additive="base">
                                        <p:cTn id="19" dur="500" fill="hold"/>
                                        <p:tgtEl>
                                          <p:spTgt spid="3">
                                            <p:txEl>
                                              <p:charRg st="109" end="12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charRg st="109" end="12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charRg st="125" end="150"/>
                                            </p:txEl>
                                          </p:spTgt>
                                        </p:tgtEl>
                                        <p:attrNameLst>
                                          <p:attrName>style.visibility</p:attrName>
                                        </p:attrNameLst>
                                      </p:cBhvr>
                                      <p:to>
                                        <p:strVal val="visible"/>
                                      </p:to>
                                    </p:set>
                                    <p:anim calcmode="lin" valueType="num">
                                      <p:cBhvr additive="base">
                                        <p:cTn id="25" dur="500" fill="hold"/>
                                        <p:tgtEl>
                                          <p:spTgt spid="3">
                                            <p:txEl>
                                              <p:charRg st="125" end="15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charRg st="125" end="15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charRg st="150" end="166"/>
                                            </p:txEl>
                                          </p:spTgt>
                                        </p:tgtEl>
                                        <p:attrNameLst>
                                          <p:attrName>style.visibility</p:attrName>
                                        </p:attrNameLst>
                                      </p:cBhvr>
                                      <p:to>
                                        <p:strVal val="visible"/>
                                      </p:to>
                                    </p:set>
                                    <p:anim calcmode="lin" valueType="num">
                                      <p:cBhvr additive="base">
                                        <p:cTn id="31" dur="500" fill="hold"/>
                                        <p:tgtEl>
                                          <p:spTgt spid="3">
                                            <p:txEl>
                                              <p:charRg st="150" end="16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charRg st="150" end="16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charRg st="166" end="169"/>
                                            </p:txEl>
                                          </p:spTgt>
                                        </p:tgtEl>
                                        <p:attrNameLst>
                                          <p:attrName>style.visibility</p:attrName>
                                        </p:attrNameLst>
                                      </p:cBhvr>
                                      <p:to>
                                        <p:strVal val="visible"/>
                                      </p:to>
                                    </p:set>
                                    <p:anim calcmode="lin" valueType="num">
                                      <p:cBhvr additive="base">
                                        <p:cTn id="37" dur="500" fill="hold"/>
                                        <p:tgtEl>
                                          <p:spTgt spid="3">
                                            <p:txEl>
                                              <p:charRg st="166" end="16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charRg st="166" end="16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charRg st="169" end="189"/>
                                            </p:txEl>
                                          </p:spTgt>
                                        </p:tgtEl>
                                        <p:attrNameLst>
                                          <p:attrName>style.visibility</p:attrName>
                                        </p:attrNameLst>
                                      </p:cBhvr>
                                      <p:to>
                                        <p:strVal val="visible"/>
                                      </p:to>
                                    </p:set>
                                    <p:anim calcmode="lin" valueType="num">
                                      <p:cBhvr additive="base">
                                        <p:cTn id="43" dur="500" fill="hold"/>
                                        <p:tgtEl>
                                          <p:spTgt spid="3">
                                            <p:txEl>
                                              <p:charRg st="169" end="18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charRg st="169" end="18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charRg st="189" end="215"/>
                                            </p:txEl>
                                          </p:spTgt>
                                        </p:tgtEl>
                                        <p:attrNameLst>
                                          <p:attrName>style.visibility</p:attrName>
                                        </p:attrNameLst>
                                      </p:cBhvr>
                                      <p:to>
                                        <p:strVal val="visible"/>
                                      </p:to>
                                    </p:set>
                                    <p:anim calcmode="lin" valueType="num">
                                      <p:cBhvr additive="base">
                                        <p:cTn id="49" dur="500" fill="hold"/>
                                        <p:tgtEl>
                                          <p:spTgt spid="3">
                                            <p:txEl>
                                              <p:charRg st="189" end="21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charRg st="189" end="21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charRg st="215" end="249"/>
                                            </p:txEl>
                                          </p:spTgt>
                                        </p:tgtEl>
                                        <p:attrNameLst>
                                          <p:attrName>style.visibility</p:attrName>
                                        </p:attrNameLst>
                                      </p:cBhvr>
                                      <p:to>
                                        <p:strVal val="visible"/>
                                      </p:to>
                                    </p:set>
                                    <p:anim calcmode="lin" valueType="num">
                                      <p:cBhvr additive="base">
                                        <p:cTn id="55" dur="500" fill="hold"/>
                                        <p:tgtEl>
                                          <p:spTgt spid="3">
                                            <p:txEl>
                                              <p:charRg st="215" end="24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charRg st="215" end="24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charRg st="249" end="264"/>
                                            </p:txEl>
                                          </p:spTgt>
                                        </p:tgtEl>
                                        <p:attrNameLst>
                                          <p:attrName>style.visibility</p:attrName>
                                        </p:attrNameLst>
                                      </p:cBhvr>
                                      <p:to>
                                        <p:strVal val="visible"/>
                                      </p:to>
                                    </p:set>
                                    <p:anim calcmode="lin" valueType="num">
                                      <p:cBhvr additive="base">
                                        <p:cTn id="61" dur="500" fill="hold"/>
                                        <p:tgtEl>
                                          <p:spTgt spid="3">
                                            <p:txEl>
                                              <p:charRg st="249" end="26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charRg st="249" end="26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charRg st="264" end="290"/>
                                            </p:txEl>
                                          </p:spTgt>
                                        </p:tgtEl>
                                        <p:attrNameLst>
                                          <p:attrName>style.visibility</p:attrName>
                                        </p:attrNameLst>
                                      </p:cBhvr>
                                      <p:to>
                                        <p:strVal val="visible"/>
                                      </p:to>
                                    </p:set>
                                    <p:anim calcmode="lin" valueType="num">
                                      <p:cBhvr additive="base">
                                        <p:cTn id="67" dur="500" fill="hold"/>
                                        <p:tgtEl>
                                          <p:spTgt spid="3">
                                            <p:txEl>
                                              <p:charRg st="264" end="29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charRg st="264" end="29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4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2017</a:t>
            </a:r>
            <a:r>
              <a:rPr kumimoji="0" lang="zh-CN" altLang="en-US" sz="4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海南卷 </a:t>
            </a:r>
            <a:endParaRPr kumimoji="0" lang="en-US" altLang="zh-CN" sz="4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1960</a:t>
            </a:r>
            <a:r>
              <a:rPr kumimoji="0" lang="zh-CN" alt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年，石油</a:t>
            </a:r>
            <a:r>
              <a:rPr kumimoji="0" lang="zh-CN" altLang="en-US" sz="40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sym typeface="+mn-ea"/>
              </a:rPr>
              <a:t>生产国伊拉克、沙特阿拉伯、伊朗等国家建立石油输出国组织，反映了发展中国家反对旧的世界秩序的要求。构成这段文字的是</a:t>
            </a:r>
            <a:endParaRPr kumimoji="0" lang="en-US" altLang="zh-CN" sz="40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sym typeface="+mn-ea"/>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40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rPr>
              <a:t>A.</a:t>
            </a:r>
            <a:r>
              <a:rPr kumimoji="0" lang="zh-CN" altLang="en-US" sz="40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rPr>
              <a:t>历史观点和历史解释                  </a:t>
            </a:r>
            <a:endParaRPr kumimoji="0" lang="en-US" altLang="zh-CN" sz="40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40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rPr>
              <a:t>B.</a:t>
            </a:r>
            <a:r>
              <a:rPr kumimoji="0" lang="zh-CN" altLang="en-US" sz="40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rPr>
              <a:t>历史观点和历史结论  </a:t>
            </a:r>
            <a:endParaRPr kumimoji="0" lang="en-US" altLang="zh-CN" sz="40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40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rPr>
              <a:t>C.</a:t>
            </a:r>
            <a:r>
              <a:rPr kumimoji="0" lang="zh-CN" altLang="en-US" sz="40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rPr>
              <a:t>历史结论和历史解释                 </a:t>
            </a:r>
            <a:r>
              <a:rPr kumimoji="0" lang="zh-CN" altLang="en-US" sz="4000" b="1" i="0" u="none" strike="noStrike" kern="0" cap="none" spc="0" normalizeH="0" baseline="0" noProof="1" smtClean="0">
                <a:ln>
                  <a:noFill/>
                </a:ln>
                <a:solidFill>
                  <a:srgbClr val="FF0000"/>
                </a:solidFill>
                <a:effectLst>
                  <a:outerShdw blurRad="38100" dist="38100" dir="2700000" algn="tl">
                    <a:srgbClr val="000000">
                      <a:alpha val="43137"/>
                    </a:srgbClr>
                  </a:outerShdw>
                </a:effectLst>
                <a:uLnTx/>
                <a:uFillTx/>
                <a:latin typeface="楷体_GB2312" charset="-122"/>
                <a:ea typeface="楷体_GB2312" charset="-122"/>
                <a:cs typeface="+mn-ea"/>
              </a:rPr>
              <a:t> </a:t>
            </a:r>
            <a:endParaRPr kumimoji="0" lang="en-US" altLang="zh-CN" sz="4000" b="1" i="0" u="none" strike="noStrike" kern="0" cap="none" spc="0" normalizeH="0" baseline="0" noProof="1" smtClean="0">
              <a:ln>
                <a:noFill/>
              </a:ln>
              <a:solidFill>
                <a:srgbClr val="FF0000"/>
              </a:solidFill>
              <a:effectLst>
                <a:outerShdw blurRad="38100" dist="38100" dir="2700000" algn="tl">
                  <a:srgbClr val="000000">
                    <a:alpha val="43137"/>
                  </a:srgbClr>
                </a:outerShdw>
              </a:effectLst>
              <a:uLnTx/>
              <a:uFillTx/>
              <a:latin typeface="楷体_GB2312" charset="-122"/>
              <a:ea typeface="楷体_GB2312" charset="-122"/>
              <a:cs typeface="+mn-ea"/>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40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rPr>
              <a:t>D.</a:t>
            </a:r>
            <a:r>
              <a:rPr kumimoji="0" lang="zh-CN" altLang="en-US" sz="40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rPr>
              <a:t>历史叙述和历史解释</a:t>
            </a:r>
            <a:endParaRPr kumimoji="0" lang="zh-CN" altLang="en-US" sz="40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4000" b="1" i="0"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2017</a:t>
            </a:r>
            <a:r>
              <a:rPr kumimoji="0" lang="zh-CN" altLang="en-US" sz="4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海南卷 </a:t>
            </a:r>
            <a:endParaRPr kumimoji="0" lang="zh-CN" altLang="en-US" sz="4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1960</a:t>
            </a:r>
            <a:r>
              <a:rPr kumimoji="0" lang="zh-CN" altLang="en-US"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年，石油</a:t>
            </a:r>
            <a:r>
              <a:rPr kumimoji="0" lang="zh-CN" altLang="en-US" sz="3600" b="1" i="0" u="none" strike="noStrike" kern="0" cap="none" spc="0" normalizeH="0" baseline="0" noProof="1" smtClean="0">
                <a:ln>
                  <a:noFill/>
                </a:ln>
                <a:solidFill>
                  <a:srgbClr val="FF0000"/>
                </a:solidFill>
                <a:effectLst>
                  <a:outerShdw blurRad="38100" dist="38100" dir="2700000" algn="tl">
                    <a:srgbClr val="000000">
                      <a:alpha val="43137"/>
                    </a:srgbClr>
                  </a:outerShdw>
                </a:effectLst>
                <a:uLnTx/>
                <a:uFillTx/>
                <a:latin typeface="楷体_GB2312" charset="-122"/>
                <a:ea typeface="楷体_GB2312" charset="-122"/>
                <a:cs typeface="+mn-ea"/>
                <a:sym typeface="+mn-ea"/>
              </a:rPr>
              <a:t>生产国伊拉克、沙特阿拉伯、伊朗等国家建立石油输出国组织，</a:t>
            </a:r>
            <a:r>
              <a:rPr kumimoji="0" lang="zh-CN" altLang="en-US" sz="3600" b="1" i="0" u="none" strike="noStrike" kern="0" cap="none" spc="0" normalizeH="0" baseline="0" noProof="1" smtClean="0">
                <a:ln>
                  <a:noFill/>
                </a:ln>
                <a:solidFill>
                  <a:srgbClr val="7030A0"/>
                </a:solidFill>
                <a:effectLst>
                  <a:outerShdw blurRad="38100" dist="38100" dir="2700000" algn="tl">
                    <a:srgbClr val="000000">
                      <a:alpha val="43137"/>
                    </a:srgbClr>
                  </a:outerShdw>
                </a:effectLst>
                <a:uLnTx/>
                <a:uFillTx/>
                <a:latin typeface="楷体_GB2312" charset="-122"/>
                <a:ea typeface="楷体_GB2312" charset="-122"/>
                <a:cs typeface="+mn-ea"/>
                <a:sym typeface="+mn-ea"/>
              </a:rPr>
              <a:t>反映了发展中国家反对旧的世界秩序的要求</a:t>
            </a:r>
            <a:r>
              <a:rPr kumimoji="0" lang="zh-CN" altLang="en-US" sz="40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sym typeface="+mn-ea"/>
              </a:rPr>
              <a:t>。构成这段文字的是</a:t>
            </a:r>
            <a:endParaRPr kumimoji="0" lang="zh-CN" altLang="en-US" sz="40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sym typeface="+mn-ea"/>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6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rPr>
              <a:t>A.</a:t>
            </a:r>
            <a:r>
              <a:rPr kumimoji="0" lang="zh-CN" altLang="en-US" sz="40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rPr>
              <a:t>历史观点和历史解释                  </a:t>
            </a:r>
            <a:endParaRPr kumimoji="0" lang="zh-CN" altLang="en-US" sz="40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6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rPr>
              <a:t>B.</a:t>
            </a:r>
            <a:r>
              <a:rPr kumimoji="0" lang="zh-CN" altLang="en-US" sz="40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rPr>
              <a:t>历史观点和历史结论  </a:t>
            </a:r>
            <a:endParaRPr kumimoji="0" lang="zh-CN" altLang="en-US" sz="40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6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rPr>
              <a:t>C.</a:t>
            </a:r>
            <a:r>
              <a:rPr kumimoji="0" lang="zh-CN" altLang="en-US" sz="3600" b="1" i="0" u="none" strike="noStrike" kern="0" cap="none" spc="0" normalizeH="0" baseline="0" noProof="1" smtClean="0">
                <a:ln>
                  <a:noFill/>
                </a:ln>
                <a:solidFill>
                  <a:schemeClr val="tx1"/>
                </a:solidFill>
                <a:effectLst>
                  <a:outerShdw blurRad="38100" dist="38100" dir="2700000" algn="tl">
                    <a:srgbClr val="000000">
                      <a:alpha val="43137"/>
                    </a:srgbClr>
                  </a:outerShdw>
                </a:effectLst>
                <a:uLnTx/>
                <a:uFillTx/>
                <a:latin typeface="楷体_GB2312" charset="-122"/>
                <a:ea typeface="楷体_GB2312" charset="-122"/>
                <a:cs typeface="+mn-ea"/>
              </a:rPr>
              <a:t>历史结论和历史解释                 </a:t>
            </a:r>
            <a:r>
              <a:rPr kumimoji="0" lang="zh-CN" altLang="en-US" sz="4000" b="1" i="0" u="none" strike="noStrike" kern="0" cap="none" spc="0" normalizeH="0" baseline="0" noProof="1" smtClean="0">
                <a:ln>
                  <a:noFill/>
                </a:ln>
                <a:solidFill>
                  <a:srgbClr val="FF0000"/>
                </a:solidFill>
                <a:effectLst>
                  <a:outerShdw blurRad="38100" dist="38100" dir="2700000" algn="tl">
                    <a:srgbClr val="000000">
                      <a:alpha val="43137"/>
                    </a:srgbClr>
                  </a:outerShdw>
                </a:effectLst>
                <a:uLnTx/>
                <a:uFillTx/>
                <a:latin typeface="楷体_GB2312" charset="-122"/>
                <a:ea typeface="楷体_GB2312" charset="-122"/>
                <a:cs typeface="+mn-ea"/>
              </a:rPr>
              <a:t> </a:t>
            </a:r>
            <a:endParaRPr kumimoji="0" lang="zh-CN" altLang="en-US" sz="4000" b="1" i="0" u="none" strike="noStrike" kern="0" cap="none" spc="0" normalizeH="0" baseline="0" noProof="1" smtClean="0">
              <a:ln>
                <a:noFill/>
              </a:ln>
              <a:solidFill>
                <a:srgbClr val="FF0000"/>
              </a:solidFill>
              <a:effectLst>
                <a:outerShdw blurRad="38100" dist="38100" dir="2700000" algn="tl">
                  <a:srgbClr val="000000">
                    <a:alpha val="43137"/>
                  </a:srgbClr>
                </a:outerShdw>
              </a:effectLst>
              <a:uLnTx/>
              <a:uFillTx/>
              <a:latin typeface="楷体_GB2312" charset="-122"/>
              <a:ea typeface="楷体_GB2312" charset="-122"/>
              <a:cs typeface="+mn-ea"/>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600" b="1" i="0" u="none" strike="noStrike" kern="0" cap="none" spc="0" normalizeH="0" baseline="0" noProof="1" smtClean="0">
                <a:ln>
                  <a:noFill/>
                </a:ln>
                <a:solidFill>
                  <a:srgbClr val="7030A0"/>
                </a:solidFill>
                <a:effectLst>
                  <a:outerShdw blurRad="38100" dist="38100" dir="2700000" algn="tl">
                    <a:srgbClr val="000000">
                      <a:alpha val="43137"/>
                    </a:srgbClr>
                  </a:outerShdw>
                </a:effectLst>
                <a:uLnTx/>
                <a:uFillTx/>
                <a:latin typeface="楷体_GB2312" charset="-122"/>
                <a:ea typeface="楷体_GB2312" charset="-122"/>
                <a:cs typeface="+mn-ea"/>
              </a:rPr>
              <a:t>D.</a:t>
            </a:r>
            <a:r>
              <a:rPr kumimoji="0" lang="zh-CN" altLang="en-US" sz="4000" b="1" i="0" u="none" strike="noStrike" kern="0" cap="none" spc="0" normalizeH="0" baseline="0" noProof="1" smtClean="0">
                <a:ln>
                  <a:noFill/>
                </a:ln>
                <a:solidFill>
                  <a:srgbClr val="7030A0"/>
                </a:solidFill>
                <a:effectLst>
                  <a:outerShdw blurRad="38100" dist="38100" dir="2700000" algn="tl">
                    <a:srgbClr val="000000">
                      <a:alpha val="43137"/>
                    </a:srgbClr>
                  </a:outerShdw>
                </a:effectLst>
                <a:uLnTx/>
                <a:uFillTx/>
                <a:latin typeface="楷体_GB2312" charset="-122"/>
                <a:ea typeface="楷体_GB2312" charset="-122"/>
                <a:cs typeface="+mn-ea"/>
              </a:rPr>
              <a:t>历史叙述和历史解释</a:t>
            </a:r>
            <a:endParaRPr kumimoji="0" lang="zh-CN" altLang="en-US" sz="4000" b="1" i="0" u="none" strike="noStrike" kern="0" cap="none" spc="0" normalizeH="0" baseline="0" noProof="1" smtClean="0">
              <a:ln>
                <a:noFill/>
              </a:ln>
              <a:solidFill>
                <a:srgbClr val="7030A0"/>
              </a:solidFill>
              <a:effectLst>
                <a:outerShdw blurRad="38100" dist="38100" dir="2700000" algn="tl">
                  <a:srgbClr val="000000">
                    <a:alpha val="43137"/>
                  </a:srgbClr>
                </a:outerShdw>
              </a:effectLst>
              <a:uLnTx/>
              <a:uFillTx/>
              <a:latin typeface="楷体_GB2312" charset="-122"/>
              <a:ea typeface="楷体_GB2312" charset="-122"/>
              <a:cs typeface="+mn-ea"/>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4000" b="1" i="0" u="none" strike="noStrike" kern="0" cap="none" spc="0" normalizeH="0" baseline="0" noProof="1" smtClean="0">
              <a:ln>
                <a:noFill/>
              </a:ln>
              <a:solidFill>
                <a:srgbClr val="7030A0"/>
              </a:solidFill>
              <a:effectLst>
                <a:outerShdw blurRad="38100" dist="38100" dir="2700000" algn="tl">
                  <a:srgbClr val="000000">
                    <a:alpha val="43137"/>
                  </a:srgbClr>
                </a:outerShdw>
              </a:effectLst>
              <a:uLnTx/>
              <a:uFillTx/>
              <a:latin typeface="楷体_GB2312" charset="-122"/>
              <a:ea typeface="楷体_GB2312" charset="-122"/>
              <a:cs typeface="+mn-ea"/>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3200" b="1" i="0"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charRg st="0" end="9"/>
                                            </p:txEl>
                                          </p:spTgt>
                                        </p:tgtEl>
                                        <p:attrNameLst>
                                          <p:attrName>style.visibility</p:attrName>
                                        </p:attrNameLst>
                                      </p:cBhvr>
                                      <p:to>
                                        <p:strVal val="visible"/>
                                      </p:to>
                                    </p:set>
                                    <p:animEffect transition="in" filter="fade">
                                      <p:cBhvr>
                                        <p:cTn id="7" dur="2000"/>
                                        <p:tgtEl>
                                          <p:spTgt spid="3">
                                            <p:txEl>
                                              <p:charRg st="0"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charRg st="9" end="74"/>
                                            </p:txEl>
                                          </p:spTgt>
                                        </p:tgtEl>
                                        <p:attrNameLst>
                                          <p:attrName>style.visibility</p:attrName>
                                        </p:attrNameLst>
                                      </p:cBhvr>
                                      <p:to>
                                        <p:strVal val="visible"/>
                                      </p:to>
                                    </p:set>
                                    <p:animEffect transition="in" filter="fade">
                                      <p:cBhvr>
                                        <p:cTn id="12" dur="2000"/>
                                        <p:tgtEl>
                                          <p:spTgt spid="3">
                                            <p:txEl>
                                              <p:charRg st="9" end="7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charRg st="74" end="104"/>
                                            </p:txEl>
                                          </p:spTgt>
                                        </p:tgtEl>
                                        <p:attrNameLst>
                                          <p:attrName>style.visibility</p:attrName>
                                        </p:attrNameLst>
                                      </p:cBhvr>
                                      <p:to>
                                        <p:strVal val="visible"/>
                                      </p:to>
                                    </p:set>
                                    <p:animEffect transition="in" filter="fade">
                                      <p:cBhvr>
                                        <p:cTn id="17" dur="2000"/>
                                        <p:tgtEl>
                                          <p:spTgt spid="3">
                                            <p:txEl>
                                              <p:charRg st="74" end="10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charRg st="104" end="118"/>
                                            </p:txEl>
                                          </p:spTgt>
                                        </p:tgtEl>
                                        <p:attrNameLst>
                                          <p:attrName>style.visibility</p:attrName>
                                        </p:attrNameLst>
                                      </p:cBhvr>
                                      <p:to>
                                        <p:strVal val="visible"/>
                                      </p:to>
                                    </p:set>
                                    <p:animEffect transition="in" filter="fade">
                                      <p:cBhvr>
                                        <p:cTn id="22" dur="2000"/>
                                        <p:tgtEl>
                                          <p:spTgt spid="3">
                                            <p:txEl>
                                              <p:charRg st="104" end="11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charRg st="118" end="148"/>
                                            </p:txEl>
                                          </p:spTgt>
                                        </p:tgtEl>
                                        <p:attrNameLst>
                                          <p:attrName>style.visibility</p:attrName>
                                        </p:attrNameLst>
                                      </p:cBhvr>
                                      <p:to>
                                        <p:strVal val="visible"/>
                                      </p:to>
                                    </p:set>
                                    <p:animEffect transition="in" filter="fade">
                                      <p:cBhvr>
                                        <p:cTn id="27" dur="2000"/>
                                        <p:tgtEl>
                                          <p:spTgt spid="3">
                                            <p:txEl>
                                              <p:charRg st="118" end="14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charRg st="148" end="160"/>
                                            </p:txEl>
                                          </p:spTgt>
                                        </p:tgtEl>
                                        <p:attrNameLst>
                                          <p:attrName>style.visibility</p:attrName>
                                        </p:attrNameLst>
                                      </p:cBhvr>
                                      <p:to>
                                        <p:strVal val="visible"/>
                                      </p:to>
                                    </p:set>
                                    <p:animEffect transition="in" filter="fade">
                                      <p:cBhvr>
                                        <p:cTn id="32" dur="2000"/>
                                        <p:tgtEl>
                                          <p:spTgt spid="3">
                                            <p:txEl>
                                              <p:charRg st="148" end="16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Rectangle 2"/>
          <p:cNvSpPr>
            <a:spLocks noGrp="1" noChangeArrowheads="1"/>
          </p:cNvSpPr>
          <p:nvPr>
            <p:ph type="body" idx="4294967295"/>
          </p:nvPr>
        </p:nvSpPr>
        <p:spPr>
          <a:xfrm>
            <a:off x="0" y="0"/>
            <a:ext cx="9144000" cy="6858000"/>
          </a:xfrm>
        </p:spPr>
        <p:txBody>
          <a:bodyPr vert="horz" wrap="square" lIns="91440" tIns="45720" rIns="91440" bIns="45720" numCol="1" anchor="t" anchorCtr="0" compatLnSpc="1"/>
          <a:lstStyle/>
          <a:p>
            <a:pPr marL="342900" marR="0" lvl="0" indent="-342900" algn="l" defTabSz="914400" rtl="0" eaLnBrk="1" fontAlgn="base" latinLnBrk="0" hangingPunct="1">
              <a:lnSpc>
                <a:spcPts val="36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官职俗称</a:t>
            </a:r>
            <a:endParaRPr kumimoji="0" lang="en-US" altLang="zh-CN" sz="36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36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清代地方行政制度大体沿袭明制，主管一省之民政、财政的官员，俗称“藩台”。该官职的正式名称是</a:t>
            </a:r>
            <a:endParaRPr kumimoji="0" lang="zh-CN" altLang="en-US" sz="36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3600"/>
              </a:lnSpc>
              <a:spcBef>
                <a:spcPct val="20000"/>
              </a:spcBef>
              <a:spcAft>
                <a:spcPct val="0"/>
              </a:spcAft>
              <a:buClrTx/>
              <a:buSzTx/>
              <a:buFontTx/>
              <a:buChar char="•"/>
              <a:defRPr/>
            </a:pPr>
            <a:r>
              <a:rPr kumimoji="0" lang="en-US" sz="36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A</a:t>
            </a:r>
            <a:r>
              <a:rPr kumimoji="0" lang="zh-CN" altLang="en-US" sz="36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．节度使		</a:t>
            </a:r>
            <a:endParaRPr kumimoji="0" lang="zh-CN" altLang="en-US" sz="36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3600"/>
              </a:lnSpc>
              <a:spcBef>
                <a:spcPct val="20000"/>
              </a:spcBef>
              <a:spcAft>
                <a:spcPct val="0"/>
              </a:spcAft>
              <a:buClrTx/>
              <a:buSzTx/>
              <a:buFontTx/>
              <a:buChar char="•"/>
              <a:defRPr/>
            </a:pPr>
            <a:r>
              <a:rPr kumimoji="0" lang="en-US" sz="36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B</a:t>
            </a:r>
            <a:r>
              <a:rPr kumimoji="0" lang="zh-CN" altLang="en-US" sz="36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．枢密使</a:t>
            </a:r>
            <a:endParaRPr kumimoji="0" lang="zh-CN" altLang="en-US" sz="36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3600"/>
              </a:lnSpc>
              <a:spcBef>
                <a:spcPct val="20000"/>
              </a:spcBef>
              <a:spcAft>
                <a:spcPct val="0"/>
              </a:spcAft>
              <a:buClrTx/>
              <a:buSzTx/>
              <a:buFontTx/>
              <a:buChar char="•"/>
              <a:defRPr/>
            </a:pPr>
            <a:r>
              <a:rPr kumimoji="0" lang="en-US" sz="36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C</a:t>
            </a:r>
            <a:r>
              <a:rPr kumimoji="0" lang="zh-CN" altLang="en-US" sz="36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．三司使		</a:t>
            </a:r>
            <a:endParaRPr kumimoji="0" lang="zh-CN" altLang="en-US" sz="36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3600"/>
              </a:lnSpc>
              <a:spcBef>
                <a:spcPct val="20000"/>
              </a:spcBef>
              <a:spcAft>
                <a:spcPct val="0"/>
              </a:spcAft>
              <a:buClrTx/>
              <a:buSzTx/>
              <a:buFontTx/>
              <a:buChar char="•"/>
              <a:defRPr/>
            </a:pPr>
            <a:r>
              <a:rPr kumimoji="0" lang="en-US" sz="36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D</a:t>
            </a:r>
            <a:r>
              <a:rPr kumimoji="0" lang="zh-CN" altLang="en-US" sz="36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．布政使</a:t>
            </a:r>
            <a:endParaRPr kumimoji="0" lang="zh-CN" altLang="en-US" sz="36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36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拓展</a:t>
            </a:r>
            <a:endParaRPr kumimoji="0" lang="zh-CN" altLang="en-US" sz="36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36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宋代和“藩台”职能相近的官员？</a:t>
            </a:r>
            <a:endParaRPr kumimoji="0" lang="zh-CN" altLang="en-US" sz="36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36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知州  通判  转运使</a:t>
            </a:r>
            <a:endParaRPr kumimoji="0" lang="en-US" altLang="zh-CN" sz="36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36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启示：变换角度，建立不同的话语体系。</a:t>
            </a:r>
            <a:endParaRPr kumimoji="0" lang="zh-CN" altLang="en-US" sz="36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3600"/>
              </a:lnSpc>
              <a:spcBef>
                <a:spcPct val="20000"/>
              </a:spcBef>
              <a:spcAft>
                <a:spcPct val="0"/>
              </a:spcAft>
              <a:buClrTx/>
              <a:buSzTx/>
              <a:buFontTx/>
              <a:buChar char="•"/>
              <a:defRPr/>
            </a:pPr>
            <a:endParaRPr kumimoji="0" lang="en-US" sz="36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0722">
                                            <p:txEl>
                                              <p:charRg st="0" end="5"/>
                                            </p:txEl>
                                          </p:spTgt>
                                        </p:tgtEl>
                                        <p:attrNameLst>
                                          <p:attrName>style.visibility</p:attrName>
                                        </p:attrNameLst>
                                      </p:cBhvr>
                                      <p:to>
                                        <p:strVal val="visible"/>
                                      </p:to>
                                    </p:set>
                                    <p:animEffect transition="in" filter="fade">
                                      <p:cBhvr>
                                        <p:cTn id="7" dur="1000"/>
                                        <p:tgtEl>
                                          <p:spTgt spid="30722">
                                            <p:txEl>
                                              <p:charRg st="0" end="5"/>
                                            </p:txEl>
                                          </p:spTgt>
                                        </p:tgtEl>
                                      </p:cBhvr>
                                    </p:animEffect>
                                    <p:anim calcmode="lin" valueType="num">
                                      <p:cBhvr>
                                        <p:cTn id="8" dur="1000" fill="hold"/>
                                        <p:tgtEl>
                                          <p:spTgt spid="30722">
                                            <p:txEl>
                                              <p:charRg st="0" end="5"/>
                                            </p:txEl>
                                          </p:spTgt>
                                        </p:tgtEl>
                                        <p:attrNameLst>
                                          <p:attrName>ppt_x</p:attrName>
                                        </p:attrNameLst>
                                      </p:cBhvr>
                                      <p:tavLst>
                                        <p:tav tm="0">
                                          <p:val>
                                            <p:strVal val="#ppt_x"/>
                                          </p:val>
                                        </p:tav>
                                        <p:tav tm="100000">
                                          <p:val>
                                            <p:strVal val="#ppt_x"/>
                                          </p:val>
                                        </p:tav>
                                      </p:tavLst>
                                    </p:anim>
                                    <p:anim calcmode="lin" valueType="num">
                                      <p:cBhvr>
                                        <p:cTn id="9" dur="1000" fill="hold"/>
                                        <p:tgtEl>
                                          <p:spTgt spid="30722">
                                            <p:txEl>
                                              <p:charRg st="0"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30722">
                                            <p:txEl>
                                              <p:charRg st="5" end="51"/>
                                            </p:txEl>
                                          </p:spTgt>
                                        </p:tgtEl>
                                        <p:attrNameLst>
                                          <p:attrName>style.visibility</p:attrName>
                                        </p:attrNameLst>
                                      </p:cBhvr>
                                      <p:to>
                                        <p:strVal val="visible"/>
                                      </p:to>
                                    </p:set>
                                    <p:animEffect transition="in" filter="fade">
                                      <p:cBhvr>
                                        <p:cTn id="14" dur="1000"/>
                                        <p:tgtEl>
                                          <p:spTgt spid="30722">
                                            <p:txEl>
                                              <p:charRg st="5" end="51"/>
                                            </p:txEl>
                                          </p:spTgt>
                                        </p:tgtEl>
                                      </p:cBhvr>
                                    </p:animEffect>
                                    <p:anim calcmode="lin" valueType="num">
                                      <p:cBhvr>
                                        <p:cTn id="15" dur="1000" fill="hold"/>
                                        <p:tgtEl>
                                          <p:spTgt spid="30722">
                                            <p:txEl>
                                              <p:charRg st="5" end="51"/>
                                            </p:txEl>
                                          </p:spTgt>
                                        </p:tgtEl>
                                        <p:attrNameLst>
                                          <p:attrName>ppt_x</p:attrName>
                                        </p:attrNameLst>
                                      </p:cBhvr>
                                      <p:tavLst>
                                        <p:tav tm="0">
                                          <p:val>
                                            <p:strVal val="#ppt_x"/>
                                          </p:val>
                                        </p:tav>
                                        <p:tav tm="100000">
                                          <p:val>
                                            <p:strVal val="#ppt_x"/>
                                          </p:val>
                                        </p:tav>
                                      </p:tavLst>
                                    </p:anim>
                                    <p:anim calcmode="lin" valueType="num">
                                      <p:cBhvr>
                                        <p:cTn id="16" dur="1000" fill="hold"/>
                                        <p:tgtEl>
                                          <p:spTgt spid="30722">
                                            <p:txEl>
                                              <p:charRg st="5" end="5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iterate type="lt">
                                    <p:tmPct val="10000"/>
                                  </p:iterate>
                                  <p:childTnLst>
                                    <p:set>
                                      <p:cBhvr>
                                        <p:cTn id="20" dur="1" fill="hold">
                                          <p:stCondLst>
                                            <p:cond delay="0"/>
                                          </p:stCondLst>
                                        </p:cTn>
                                        <p:tgtEl>
                                          <p:spTgt spid="30722">
                                            <p:txEl>
                                              <p:charRg st="51" end="59"/>
                                            </p:txEl>
                                          </p:spTgt>
                                        </p:tgtEl>
                                        <p:attrNameLst>
                                          <p:attrName>style.visibility</p:attrName>
                                        </p:attrNameLst>
                                      </p:cBhvr>
                                      <p:to>
                                        <p:strVal val="visible"/>
                                      </p:to>
                                    </p:set>
                                    <p:animEffect transition="in" filter="fade">
                                      <p:cBhvr>
                                        <p:cTn id="21" dur="1000"/>
                                        <p:tgtEl>
                                          <p:spTgt spid="30722">
                                            <p:txEl>
                                              <p:charRg st="51" end="59"/>
                                            </p:txEl>
                                          </p:spTgt>
                                        </p:tgtEl>
                                      </p:cBhvr>
                                    </p:animEffect>
                                    <p:anim calcmode="lin" valueType="num">
                                      <p:cBhvr>
                                        <p:cTn id="22" dur="1000" fill="hold"/>
                                        <p:tgtEl>
                                          <p:spTgt spid="30722">
                                            <p:txEl>
                                              <p:charRg st="51" end="59"/>
                                            </p:txEl>
                                          </p:spTgt>
                                        </p:tgtEl>
                                        <p:attrNameLst>
                                          <p:attrName>ppt_x</p:attrName>
                                        </p:attrNameLst>
                                      </p:cBhvr>
                                      <p:tavLst>
                                        <p:tav tm="0">
                                          <p:val>
                                            <p:strVal val="#ppt_x"/>
                                          </p:val>
                                        </p:tav>
                                        <p:tav tm="100000">
                                          <p:val>
                                            <p:strVal val="#ppt_x"/>
                                          </p:val>
                                        </p:tav>
                                      </p:tavLst>
                                    </p:anim>
                                    <p:anim calcmode="lin" valueType="num">
                                      <p:cBhvr>
                                        <p:cTn id="23" dur="1000" fill="hold"/>
                                        <p:tgtEl>
                                          <p:spTgt spid="30722">
                                            <p:txEl>
                                              <p:charRg st="51" end="59"/>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iterate type="lt">
                                    <p:tmPct val="10000"/>
                                  </p:iterate>
                                  <p:childTnLst>
                                    <p:set>
                                      <p:cBhvr>
                                        <p:cTn id="27" dur="1" fill="hold">
                                          <p:stCondLst>
                                            <p:cond delay="0"/>
                                          </p:stCondLst>
                                        </p:cTn>
                                        <p:tgtEl>
                                          <p:spTgt spid="30722">
                                            <p:txEl>
                                              <p:charRg st="59" end="65"/>
                                            </p:txEl>
                                          </p:spTgt>
                                        </p:tgtEl>
                                        <p:attrNameLst>
                                          <p:attrName>style.visibility</p:attrName>
                                        </p:attrNameLst>
                                      </p:cBhvr>
                                      <p:to>
                                        <p:strVal val="visible"/>
                                      </p:to>
                                    </p:set>
                                    <p:animEffect transition="in" filter="fade">
                                      <p:cBhvr>
                                        <p:cTn id="28" dur="1000"/>
                                        <p:tgtEl>
                                          <p:spTgt spid="30722">
                                            <p:txEl>
                                              <p:charRg st="59" end="65"/>
                                            </p:txEl>
                                          </p:spTgt>
                                        </p:tgtEl>
                                      </p:cBhvr>
                                    </p:animEffect>
                                    <p:anim calcmode="lin" valueType="num">
                                      <p:cBhvr>
                                        <p:cTn id="29" dur="1000" fill="hold"/>
                                        <p:tgtEl>
                                          <p:spTgt spid="30722">
                                            <p:txEl>
                                              <p:charRg st="59" end="65"/>
                                            </p:txEl>
                                          </p:spTgt>
                                        </p:tgtEl>
                                        <p:attrNameLst>
                                          <p:attrName>ppt_x</p:attrName>
                                        </p:attrNameLst>
                                      </p:cBhvr>
                                      <p:tavLst>
                                        <p:tav tm="0">
                                          <p:val>
                                            <p:strVal val="#ppt_x"/>
                                          </p:val>
                                        </p:tav>
                                        <p:tav tm="100000">
                                          <p:val>
                                            <p:strVal val="#ppt_x"/>
                                          </p:val>
                                        </p:tav>
                                      </p:tavLst>
                                    </p:anim>
                                    <p:anim calcmode="lin" valueType="num">
                                      <p:cBhvr>
                                        <p:cTn id="30" dur="1000" fill="hold"/>
                                        <p:tgtEl>
                                          <p:spTgt spid="30722">
                                            <p:txEl>
                                              <p:charRg st="59" end="6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iterate type="lt">
                                    <p:tmPct val="10000"/>
                                  </p:iterate>
                                  <p:childTnLst>
                                    <p:set>
                                      <p:cBhvr>
                                        <p:cTn id="34" dur="1" fill="hold">
                                          <p:stCondLst>
                                            <p:cond delay="0"/>
                                          </p:stCondLst>
                                        </p:cTn>
                                        <p:tgtEl>
                                          <p:spTgt spid="30722">
                                            <p:txEl>
                                              <p:charRg st="65" end="73"/>
                                            </p:txEl>
                                          </p:spTgt>
                                        </p:tgtEl>
                                        <p:attrNameLst>
                                          <p:attrName>style.visibility</p:attrName>
                                        </p:attrNameLst>
                                      </p:cBhvr>
                                      <p:to>
                                        <p:strVal val="visible"/>
                                      </p:to>
                                    </p:set>
                                    <p:animEffect transition="in" filter="fade">
                                      <p:cBhvr>
                                        <p:cTn id="35" dur="1000"/>
                                        <p:tgtEl>
                                          <p:spTgt spid="30722">
                                            <p:txEl>
                                              <p:charRg st="65" end="73"/>
                                            </p:txEl>
                                          </p:spTgt>
                                        </p:tgtEl>
                                      </p:cBhvr>
                                    </p:animEffect>
                                    <p:anim calcmode="lin" valueType="num">
                                      <p:cBhvr>
                                        <p:cTn id="36" dur="1000" fill="hold"/>
                                        <p:tgtEl>
                                          <p:spTgt spid="30722">
                                            <p:txEl>
                                              <p:charRg st="65" end="73"/>
                                            </p:txEl>
                                          </p:spTgt>
                                        </p:tgtEl>
                                        <p:attrNameLst>
                                          <p:attrName>ppt_x</p:attrName>
                                        </p:attrNameLst>
                                      </p:cBhvr>
                                      <p:tavLst>
                                        <p:tav tm="0">
                                          <p:val>
                                            <p:strVal val="#ppt_x"/>
                                          </p:val>
                                        </p:tav>
                                        <p:tav tm="100000">
                                          <p:val>
                                            <p:strVal val="#ppt_x"/>
                                          </p:val>
                                        </p:tav>
                                      </p:tavLst>
                                    </p:anim>
                                    <p:anim calcmode="lin" valueType="num">
                                      <p:cBhvr>
                                        <p:cTn id="37" dur="1000" fill="hold"/>
                                        <p:tgtEl>
                                          <p:spTgt spid="30722">
                                            <p:txEl>
                                              <p:charRg st="65" end="7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iterate type="lt">
                                    <p:tmPct val="10000"/>
                                  </p:iterate>
                                  <p:childTnLst>
                                    <p:set>
                                      <p:cBhvr>
                                        <p:cTn id="41" dur="1" fill="hold">
                                          <p:stCondLst>
                                            <p:cond delay="0"/>
                                          </p:stCondLst>
                                        </p:cTn>
                                        <p:tgtEl>
                                          <p:spTgt spid="30722">
                                            <p:txEl>
                                              <p:charRg st="73" end="79"/>
                                            </p:txEl>
                                          </p:spTgt>
                                        </p:tgtEl>
                                        <p:attrNameLst>
                                          <p:attrName>style.visibility</p:attrName>
                                        </p:attrNameLst>
                                      </p:cBhvr>
                                      <p:to>
                                        <p:strVal val="visible"/>
                                      </p:to>
                                    </p:set>
                                    <p:animEffect transition="in" filter="fade">
                                      <p:cBhvr>
                                        <p:cTn id="42" dur="1000"/>
                                        <p:tgtEl>
                                          <p:spTgt spid="30722">
                                            <p:txEl>
                                              <p:charRg st="73" end="79"/>
                                            </p:txEl>
                                          </p:spTgt>
                                        </p:tgtEl>
                                      </p:cBhvr>
                                    </p:animEffect>
                                    <p:anim calcmode="lin" valueType="num">
                                      <p:cBhvr>
                                        <p:cTn id="43" dur="1000" fill="hold"/>
                                        <p:tgtEl>
                                          <p:spTgt spid="30722">
                                            <p:txEl>
                                              <p:charRg st="73" end="79"/>
                                            </p:txEl>
                                          </p:spTgt>
                                        </p:tgtEl>
                                        <p:attrNameLst>
                                          <p:attrName>ppt_x</p:attrName>
                                        </p:attrNameLst>
                                      </p:cBhvr>
                                      <p:tavLst>
                                        <p:tav tm="0">
                                          <p:val>
                                            <p:strVal val="#ppt_x"/>
                                          </p:val>
                                        </p:tav>
                                        <p:tav tm="100000">
                                          <p:val>
                                            <p:strVal val="#ppt_x"/>
                                          </p:val>
                                        </p:tav>
                                      </p:tavLst>
                                    </p:anim>
                                    <p:anim calcmode="lin" valueType="num">
                                      <p:cBhvr>
                                        <p:cTn id="44" dur="1000" fill="hold"/>
                                        <p:tgtEl>
                                          <p:spTgt spid="30722">
                                            <p:txEl>
                                              <p:charRg st="73" end="79"/>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iterate type="lt">
                                    <p:tmPct val="10000"/>
                                  </p:iterate>
                                  <p:childTnLst>
                                    <p:set>
                                      <p:cBhvr>
                                        <p:cTn id="48" dur="1" fill="hold">
                                          <p:stCondLst>
                                            <p:cond delay="0"/>
                                          </p:stCondLst>
                                        </p:cTn>
                                        <p:tgtEl>
                                          <p:spTgt spid="30722">
                                            <p:txEl>
                                              <p:charRg st="79" end="82"/>
                                            </p:txEl>
                                          </p:spTgt>
                                        </p:tgtEl>
                                        <p:attrNameLst>
                                          <p:attrName>style.visibility</p:attrName>
                                        </p:attrNameLst>
                                      </p:cBhvr>
                                      <p:to>
                                        <p:strVal val="visible"/>
                                      </p:to>
                                    </p:set>
                                    <p:animEffect transition="in" filter="fade">
                                      <p:cBhvr>
                                        <p:cTn id="49" dur="1000"/>
                                        <p:tgtEl>
                                          <p:spTgt spid="30722">
                                            <p:txEl>
                                              <p:charRg st="79" end="82"/>
                                            </p:txEl>
                                          </p:spTgt>
                                        </p:tgtEl>
                                      </p:cBhvr>
                                    </p:animEffect>
                                    <p:anim calcmode="lin" valueType="num">
                                      <p:cBhvr>
                                        <p:cTn id="50" dur="1000" fill="hold"/>
                                        <p:tgtEl>
                                          <p:spTgt spid="30722">
                                            <p:txEl>
                                              <p:charRg st="79" end="82"/>
                                            </p:txEl>
                                          </p:spTgt>
                                        </p:tgtEl>
                                        <p:attrNameLst>
                                          <p:attrName>ppt_x</p:attrName>
                                        </p:attrNameLst>
                                      </p:cBhvr>
                                      <p:tavLst>
                                        <p:tav tm="0">
                                          <p:val>
                                            <p:strVal val="#ppt_x"/>
                                          </p:val>
                                        </p:tav>
                                        <p:tav tm="100000">
                                          <p:val>
                                            <p:strVal val="#ppt_x"/>
                                          </p:val>
                                        </p:tav>
                                      </p:tavLst>
                                    </p:anim>
                                    <p:anim calcmode="lin" valueType="num">
                                      <p:cBhvr>
                                        <p:cTn id="51" dur="1000" fill="hold"/>
                                        <p:tgtEl>
                                          <p:spTgt spid="30722">
                                            <p:txEl>
                                              <p:charRg st="79" end="82"/>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iterate type="lt">
                                    <p:tmPct val="10000"/>
                                  </p:iterate>
                                  <p:childTnLst>
                                    <p:set>
                                      <p:cBhvr>
                                        <p:cTn id="55" dur="1" fill="hold">
                                          <p:stCondLst>
                                            <p:cond delay="0"/>
                                          </p:stCondLst>
                                        </p:cTn>
                                        <p:tgtEl>
                                          <p:spTgt spid="30722">
                                            <p:txEl>
                                              <p:charRg st="82" end="98"/>
                                            </p:txEl>
                                          </p:spTgt>
                                        </p:tgtEl>
                                        <p:attrNameLst>
                                          <p:attrName>style.visibility</p:attrName>
                                        </p:attrNameLst>
                                      </p:cBhvr>
                                      <p:to>
                                        <p:strVal val="visible"/>
                                      </p:to>
                                    </p:set>
                                    <p:animEffect transition="in" filter="fade">
                                      <p:cBhvr>
                                        <p:cTn id="56" dur="1000"/>
                                        <p:tgtEl>
                                          <p:spTgt spid="30722">
                                            <p:txEl>
                                              <p:charRg st="82" end="98"/>
                                            </p:txEl>
                                          </p:spTgt>
                                        </p:tgtEl>
                                      </p:cBhvr>
                                    </p:animEffect>
                                    <p:anim calcmode="lin" valueType="num">
                                      <p:cBhvr>
                                        <p:cTn id="57" dur="1000" fill="hold"/>
                                        <p:tgtEl>
                                          <p:spTgt spid="30722">
                                            <p:txEl>
                                              <p:charRg st="82" end="98"/>
                                            </p:txEl>
                                          </p:spTgt>
                                        </p:tgtEl>
                                        <p:attrNameLst>
                                          <p:attrName>ppt_x</p:attrName>
                                        </p:attrNameLst>
                                      </p:cBhvr>
                                      <p:tavLst>
                                        <p:tav tm="0">
                                          <p:val>
                                            <p:strVal val="#ppt_x"/>
                                          </p:val>
                                        </p:tav>
                                        <p:tav tm="100000">
                                          <p:val>
                                            <p:strVal val="#ppt_x"/>
                                          </p:val>
                                        </p:tav>
                                      </p:tavLst>
                                    </p:anim>
                                    <p:anim calcmode="lin" valueType="num">
                                      <p:cBhvr>
                                        <p:cTn id="58" dur="1000" fill="hold"/>
                                        <p:tgtEl>
                                          <p:spTgt spid="30722">
                                            <p:txEl>
                                              <p:charRg st="82" end="9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iterate type="lt">
                                    <p:tmPct val="10000"/>
                                  </p:iterate>
                                  <p:childTnLst>
                                    <p:set>
                                      <p:cBhvr>
                                        <p:cTn id="62" dur="1" fill="hold">
                                          <p:stCondLst>
                                            <p:cond delay="0"/>
                                          </p:stCondLst>
                                        </p:cTn>
                                        <p:tgtEl>
                                          <p:spTgt spid="30722">
                                            <p:txEl>
                                              <p:charRg st="98" end="110"/>
                                            </p:txEl>
                                          </p:spTgt>
                                        </p:tgtEl>
                                        <p:attrNameLst>
                                          <p:attrName>style.visibility</p:attrName>
                                        </p:attrNameLst>
                                      </p:cBhvr>
                                      <p:to>
                                        <p:strVal val="visible"/>
                                      </p:to>
                                    </p:set>
                                    <p:animEffect transition="in" filter="fade">
                                      <p:cBhvr>
                                        <p:cTn id="63" dur="1000"/>
                                        <p:tgtEl>
                                          <p:spTgt spid="30722">
                                            <p:txEl>
                                              <p:charRg st="98" end="110"/>
                                            </p:txEl>
                                          </p:spTgt>
                                        </p:tgtEl>
                                      </p:cBhvr>
                                    </p:animEffect>
                                    <p:anim calcmode="lin" valueType="num">
                                      <p:cBhvr>
                                        <p:cTn id="64" dur="1000" fill="hold"/>
                                        <p:tgtEl>
                                          <p:spTgt spid="30722">
                                            <p:txEl>
                                              <p:charRg st="98" end="110"/>
                                            </p:txEl>
                                          </p:spTgt>
                                        </p:tgtEl>
                                        <p:attrNameLst>
                                          <p:attrName>ppt_x</p:attrName>
                                        </p:attrNameLst>
                                      </p:cBhvr>
                                      <p:tavLst>
                                        <p:tav tm="0">
                                          <p:val>
                                            <p:strVal val="#ppt_x"/>
                                          </p:val>
                                        </p:tav>
                                        <p:tav tm="100000">
                                          <p:val>
                                            <p:strVal val="#ppt_x"/>
                                          </p:val>
                                        </p:tav>
                                      </p:tavLst>
                                    </p:anim>
                                    <p:anim calcmode="lin" valueType="num">
                                      <p:cBhvr>
                                        <p:cTn id="65" dur="1000" fill="hold"/>
                                        <p:tgtEl>
                                          <p:spTgt spid="30722">
                                            <p:txEl>
                                              <p:charRg st="98" end="1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iterate type="lt">
                                    <p:tmPct val="10000"/>
                                  </p:iterate>
                                  <p:childTnLst>
                                    <p:set>
                                      <p:cBhvr>
                                        <p:cTn id="69" dur="1" fill="hold">
                                          <p:stCondLst>
                                            <p:cond delay="0"/>
                                          </p:stCondLst>
                                        </p:cTn>
                                        <p:tgtEl>
                                          <p:spTgt spid="30722">
                                            <p:txEl>
                                              <p:charRg st="110" end="129"/>
                                            </p:txEl>
                                          </p:spTgt>
                                        </p:tgtEl>
                                        <p:attrNameLst>
                                          <p:attrName>style.visibility</p:attrName>
                                        </p:attrNameLst>
                                      </p:cBhvr>
                                      <p:to>
                                        <p:strVal val="visible"/>
                                      </p:to>
                                    </p:set>
                                    <p:animEffect transition="in" filter="fade">
                                      <p:cBhvr>
                                        <p:cTn id="70" dur="1000"/>
                                        <p:tgtEl>
                                          <p:spTgt spid="30722">
                                            <p:txEl>
                                              <p:charRg st="110" end="129"/>
                                            </p:txEl>
                                          </p:spTgt>
                                        </p:tgtEl>
                                      </p:cBhvr>
                                    </p:animEffect>
                                    <p:anim calcmode="lin" valueType="num">
                                      <p:cBhvr>
                                        <p:cTn id="71" dur="1000" fill="hold"/>
                                        <p:tgtEl>
                                          <p:spTgt spid="30722">
                                            <p:txEl>
                                              <p:charRg st="110" end="129"/>
                                            </p:txEl>
                                          </p:spTgt>
                                        </p:tgtEl>
                                        <p:attrNameLst>
                                          <p:attrName>ppt_x</p:attrName>
                                        </p:attrNameLst>
                                      </p:cBhvr>
                                      <p:tavLst>
                                        <p:tav tm="0">
                                          <p:val>
                                            <p:strVal val="#ppt_x"/>
                                          </p:val>
                                        </p:tav>
                                        <p:tav tm="100000">
                                          <p:val>
                                            <p:strVal val="#ppt_x"/>
                                          </p:val>
                                        </p:tav>
                                      </p:tavLst>
                                    </p:anim>
                                    <p:anim calcmode="lin" valueType="num">
                                      <p:cBhvr>
                                        <p:cTn id="72" dur="1000" fill="hold"/>
                                        <p:tgtEl>
                                          <p:spTgt spid="30722">
                                            <p:txEl>
                                              <p:charRg st="110" end="12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Rectangle 2"/>
          <p:cNvSpPr>
            <a:spLocks noGrp="1" noChangeArrowheads="1"/>
          </p:cNvSpPr>
          <p:nvPr>
            <p:ph type="body" idx="4294967295"/>
          </p:nvPr>
        </p:nvSpPr>
        <p:spPr>
          <a:xfrm>
            <a:off x="0" y="0"/>
            <a:ext cx="9144000" cy="6858000"/>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4</a:t>
            </a: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、论证和探讨问题</a:t>
            </a:r>
            <a:endPar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运用判断、比较、归纳的方法论证历史问题。（</a:t>
            </a:r>
            <a:r>
              <a:rPr kumimoji="0" lang="zh-CN"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发现历史问题</a:t>
            </a:r>
            <a:r>
              <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使用批判、借鉴、引用的方式评论历史观点。（</a:t>
            </a:r>
            <a:r>
              <a:rPr kumimoji="0" lang="zh-CN"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论证历史问题</a:t>
            </a:r>
            <a:r>
              <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独立地对历史问题提出观点</a:t>
            </a:r>
            <a:r>
              <a:rPr kumimoji="0" lang="zh-CN"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（独立提出观点）</a:t>
            </a: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endPar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理解：</a:t>
            </a:r>
            <a:endParaRPr kumimoji="0" lang="en-US" altLang="zh-CN"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3600" b="1" i="0" u="none" strike="noStrike" kern="0" cap="none" spc="0" normalizeH="0" baseline="0" noProof="0" dirty="0" smtClean="0">
                <a:ln>
                  <a:noFill/>
                </a:ln>
                <a:solidFill>
                  <a:schemeClr val="accent2"/>
                </a:solidFill>
                <a:effectLst>
                  <a:outerShdw blurRad="38100" dist="38100" dir="2700000" algn="tl">
                    <a:srgbClr val="000000">
                      <a:alpha val="43137"/>
                    </a:srgbClr>
                  </a:outerShdw>
                </a:effectLst>
                <a:uLnTx/>
                <a:uFillTx/>
                <a:latin typeface="+mn-lt"/>
                <a:ea typeface="+mn-ea"/>
                <a:cs typeface="+mn-cs"/>
              </a:rPr>
              <a:t>突出独立发现问题和提出观点；</a:t>
            </a:r>
            <a:endParaRPr kumimoji="0" lang="en-US" altLang="zh-CN" sz="3600" b="1" i="0" u="none" strike="noStrike" kern="0" cap="none" spc="0" normalizeH="0" baseline="0" noProof="0" dirty="0" smtClean="0">
              <a:ln>
                <a:noFill/>
              </a:ln>
              <a:solidFill>
                <a:schemeClr val="accent2"/>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3600" b="1" i="0" u="none" strike="noStrike" kern="0" cap="none" spc="0" normalizeH="0" baseline="0" noProof="0" dirty="0" smtClean="0">
                <a:ln>
                  <a:noFill/>
                </a:ln>
                <a:solidFill>
                  <a:schemeClr val="accent2"/>
                </a:solidFill>
                <a:effectLst>
                  <a:outerShdw blurRad="38100" dist="38100" dir="2700000" algn="tl">
                    <a:srgbClr val="000000">
                      <a:alpha val="43137"/>
                    </a:srgbClr>
                  </a:outerShdw>
                </a:effectLst>
                <a:uLnTx/>
                <a:uFillTx/>
                <a:latin typeface="+mn-lt"/>
                <a:ea typeface="+mn-ea"/>
                <a:cs typeface="+mn-cs"/>
              </a:rPr>
              <a:t>不提具体方法，有利于多种方式、多种方法的运用和考查。</a:t>
            </a:r>
            <a:r>
              <a:rPr kumimoji="0" lang="en-US" sz="3600" b="1" i="0" u="none" strike="noStrike" kern="0" cap="none" spc="0" normalizeH="0" baseline="0" noProof="0" dirty="0" smtClean="0">
                <a:ln>
                  <a:noFill/>
                </a:ln>
                <a:solidFill>
                  <a:schemeClr val="accent2"/>
                </a:solidFill>
                <a:effectLst>
                  <a:outerShdw blurRad="38100" dist="38100" dir="2700000" algn="tl">
                    <a:srgbClr val="000000">
                      <a:alpha val="43137"/>
                    </a:srgbClr>
                  </a:outerShdw>
                </a:effectLst>
                <a:uLnTx/>
                <a:uFillTx/>
                <a:latin typeface="+mn-lt"/>
                <a:ea typeface="+mn-ea"/>
                <a:cs typeface="+mn-cs"/>
              </a:rPr>
              <a:t>  </a:t>
            </a:r>
            <a:endParaRPr kumimoji="0" lang="zh-CN" sz="3600" b="1" i="0" u="none" strike="noStrike" kern="0" cap="none" spc="0" normalizeH="0" baseline="0" noProof="0" dirty="0" smtClean="0">
              <a:ln>
                <a:noFill/>
              </a:ln>
              <a:solidFill>
                <a:schemeClr val="accent2"/>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2770">
                                            <p:txEl>
                                              <p:charRg st="0" end="10"/>
                                            </p:txEl>
                                          </p:spTgt>
                                        </p:tgtEl>
                                        <p:attrNameLst>
                                          <p:attrName>style.visibility</p:attrName>
                                        </p:attrNameLst>
                                      </p:cBhvr>
                                      <p:to>
                                        <p:strVal val="visible"/>
                                      </p:to>
                                    </p:set>
                                    <p:animEffect transition="in" filter="fade">
                                      <p:cBhvr>
                                        <p:cTn id="7" dur="1000"/>
                                        <p:tgtEl>
                                          <p:spTgt spid="32770">
                                            <p:txEl>
                                              <p:charRg st="0" end="10"/>
                                            </p:txEl>
                                          </p:spTgt>
                                        </p:tgtEl>
                                      </p:cBhvr>
                                    </p:animEffect>
                                    <p:anim calcmode="lin" valueType="num">
                                      <p:cBhvr>
                                        <p:cTn id="8" dur="1000" fill="hold"/>
                                        <p:tgtEl>
                                          <p:spTgt spid="32770">
                                            <p:txEl>
                                              <p:charRg st="0" end="10"/>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charRg st="0" end="1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32770">
                                            <p:txEl>
                                              <p:charRg st="10" end="39"/>
                                            </p:txEl>
                                          </p:spTgt>
                                        </p:tgtEl>
                                        <p:attrNameLst>
                                          <p:attrName>style.visibility</p:attrName>
                                        </p:attrNameLst>
                                      </p:cBhvr>
                                      <p:to>
                                        <p:strVal val="visible"/>
                                      </p:to>
                                    </p:set>
                                    <p:animEffect transition="in" filter="fade">
                                      <p:cBhvr>
                                        <p:cTn id="14" dur="1000"/>
                                        <p:tgtEl>
                                          <p:spTgt spid="32770">
                                            <p:txEl>
                                              <p:charRg st="10" end="39"/>
                                            </p:txEl>
                                          </p:spTgt>
                                        </p:tgtEl>
                                      </p:cBhvr>
                                    </p:animEffect>
                                    <p:anim calcmode="lin" valueType="num">
                                      <p:cBhvr>
                                        <p:cTn id="15" dur="1000" fill="hold"/>
                                        <p:tgtEl>
                                          <p:spTgt spid="32770">
                                            <p:txEl>
                                              <p:charRg st="10" end="39"/>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charRg st="10" end="39"/>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iterate type="lt">
                                    <p:tmPct val="10000"/>
                                  </p:iterate>
                                  <p:childTnLst>
                                    <p:set>
                                      <p:cBhvr>
                                        <p:cTn id="20" dur="1" fill="hold">
                                          <p:stCondLst>
                                            <p:cond delay="0"/>
                                          </p:stCondLst>
                                        </p:cTn>
                                        <p:tgtEl>
                                          <p:spTgt spid="32770">
                                            <p:txEl>
                                              <p:charRg st="39" end="68"/>
                                            </p:txEl>
                                          </p:spTgt>
                                        </p:tgtEl>
                                        <p:attrNameLst>
                                          <p:attrName>style.visibility</p:attrName>
                                        </p:attrNameLst>
                                      </p:cBhvr>
                                      <p:to>
                                        <p:strVal val="visible"/>
                                      </p:to>
                                    </p:set>
                                    <p:animEffect transition="in" filter="fade">
                                      <p:cBhvr>
                                        <p:cTn id="21" dur="1000"/>
                                        <p:tgtEl>
                                          <p:spTgt spid="32770">
                                            <p:txEl>
                                              <p:charRg st="39" end="68"/>
                                            </p:txEl>
                                          </p:spTgt>
                                        </p:tgtEl>
                                      </p:cBhvr>
                                    </p:animEffect>
                                    <p:anim calcmode="lin" valueType="num">
                                      <p:cBhvr>
                                        <p:cTn id="22" dur="1000" fill="hold"/>
                                        <p:tgtEl>
                                          <p:spTgt spid="32770">
                                            <p:txEl>
                                              <p:charRg st="39" end="68"/>
                                            </p:txEl>
                                          </p:spTgt>
                                        </p:tgtEl>
                                        <p:attrNameLst>
                                          <p:attrName>ppt_x</p:attrName>
                                        </p:attrNameLst>
                                      </p:cBhvr>
                                      <p:tavLst>
                                        <p:tav tm="0">
                                          <p:val>
                                            <p:strVal val="#ppt_x"/>
                                          </p:val>
                                        </p:tav>
                                        <p:tav tm="100000">
                                          <p:val>
                                            <p:strVal val="#ppt_x"/>
                                          </p:val>
                                        </p:tav>
                                      </p:tavLst>
                                    </p:anim>
                                    <p:anim calcmode="lin" valueType="num">
                                      <p:cBhvr>
                                        <p:cTn id="23" dur="1000" fill="hold"/>
                                        <p:tgtEl>
                                          <p:spTgt spid="32770">
                                            <p:txEl>
                                              <p:charRg st="39" end="68"/>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iterate type="lt">
                                    <p:tmPct val="10000"/>
                                  </p:iterate>
                                  <p:childTnLst>
                                    <p:set>
                                      <p:cBhvr>
                                        <p:cTn id="27" dur="1" fill="hold">
                                          <p:stCondLst>
                                            <p:cond delay="0"/>
                                          </p:stCondLst>
                                        </p:cTn>
                                        <p:tgtEl>
                                          <p:spTgt spid="32770">
                                            <p:txEl>
                                              <p:charRg st="68" end="90"/>
                                            </p:txEl>
                                          </p:spTgt>
                                        </p:tgtEl>
                                        <p:attrNameLst>
                                          <p:attrName>style.visibility</p:attrName>
                                        </p:attrNameLst>
                                      </p:cBhvr>
                                      <p:to>
                                        <p:strVal val="visible"/>
                                      </p:to>
                                    </p:set>
                                    <p:animEffect transition="in" filter="fade">
                                      <p:cBhvr>
                                        <p:cTn id="28" dur="1000"/>
                                        <p:tgtEl>
                                          <p:spTgt spid="32770">
                                            <p:txEl>
                                              <p:charRg st="68" end="90"/>
                                            </p:txEl>
                                          </p:spTgt>
                                        </p:tgtEl>
                                      </p:cBhvr>
                                    </p:animEffect>
                                    <p:anim calcmode="lin" valueType="num">
                                      <p:cBhvr>
                                        <p:cTn id="29" dur="1000" fill="hold"/>
                                        <p:tgtEl>
                                          <p:spTgt spid="32770">
                                            <p:txEl>
                                              <p:charRg st="68" end="90"/>
                                            </p:txEl>
                                          </p:spTgt>
                                        </p:tgtEl>
                                        <p:attrNameLst>
                                          <p:attrName>ppt_x</p:attrName>
                                        </p:attrNameLst>
                                      </p:cBhvr>
                                      <p:tavLst>
                                        <p:tav tm="0">
                                          <p:val>
                                            <p:strVal val="#ppt_x"/>
                                          </p:val>
                                        </p:tav>
                                        <p:tav tm="100000">
                                          <p:val>
                                            <p:strVal val="#ppt_x"/>
                                          </p:val>
                                        </p:tav>
                                      </p:tavLst>
                                    </p:anim>
                                    <p:anim calcmode="lin" valueType="num">
                                      <p:cBhvr>
                                        <p:cTn id="30" dur="1000" fill="hold"/>
                                        <p:tgtEl>
                                          <p:spTgt spid="32770">
                                            <p:txEl>
                                              <p:charRg st="68" end="9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iterate type="lt">
                                    <p:tmPct val="10000"/>
                                  </p:iterate>
                                  <p:childTnLst>
                                    <p:set>
                                      <p:cBhvr>
                                        <p:cTn id="34" dur="1" fill="hold">
                                          <p:stCondLst>
                                            <p:cond delay="0"/>
                                          </p:stCondLst>
                                        </p:cTn>
                                        <p:tgtEl>
                                          <p:spTgt spid="32770">
                                            <p:txEl>
                                              <p:charRg st="90" end="94"/>
                                            </p:txEl>
                                          </p:spTgt>
                                        </p:tgtEl>
                                        <p:attrNameLst>
                                          <p:attrName>style.visibility</p:attrName>
                                        </p:attrNameLst>
                                      </p:cBhvr>
                                      <p:to>
                                        <p:strVal val="visible"/>
                                      </p:to>
                                    </p:set>
                                    <p:animEffect transition="in" filter="fade">
                                      <p:cBhvr>
                                        <p:cTn id="35" dur="1000"/>
                                        <p:tgtEl>
                                          <p:spTgt spid="32770">
                                            <p:txEl>
                                              <p:charRg st="90" end="94"/>
                                            </p:txEl>
                                          </p:spTgt>
                                        </p:tgtEl>
                                      </p:cBhvr>
                                    </p:animEffect>
                                    <p:anim calcmode="lin" valueType="num">
                                      <p:cBhvr>
                                        <p:cTn id="36" dur="1000" fill="hold"/>
                                        <p:tgtEl>
                                          <p:spTgt spid="32770">
                                            <p:txEl>
                                              <p:charRg st="90" end="94"/>
                                            </p:txEl>
                                          </p:spTgt>
                                        </p:tgtEl>
                                        <p:attrNameLst>
                                          <p:attrName>ppt_x</p:attrName>
                                        </p:attrNameLst>
                                      </p:cBhvr>
                                      <p:tavLst>
                                        <p:tav tm="0">
                                          <p:val>
                                            <p:strVal val="#ppt_x"/>
                                          </p:val>
                                        </p:tav>
                                        <p:tav tm="100000">
                                          <p:val>
                                            <p:strVal val="#ppt_x"/>
                                          </p:val>
                                        </p:tav>
                                      </p:tavLst>
                                    </p:anim>
                                    <p:anim calcmode="lin" valueType="num">
                                      <p:cBhvr>
                                        <p:cTn id="37" dur="1000" fill="hold"/>
                                        <p:tgtEl>
                                          <p:spTgt spid="32770">
                                            <p:txEl>
                                              <p:charRg st="90" end="9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iterate type="lt">
                                    <p:tmPct val="10000"/>
                                  </p:iterate>
                                  <p:childTnLst>
                                    <p:set>
                                      <p:cBhvr>
                                        <p:cTn id="41" dur="1" fill="hold">
                                          <p:stCondLst>
                                            <p:cond delay="0"/>
                                          </p:stCondLst>
                                        </p:cTn>
                                        <p:tgtEl>
                                          <p:spTgt spid="32770">
                                            <p:txEl>
                                              <p:charRg st="94" end="109"/>
                                            </p:txEl>
                                          </p:spTgt>
                                        </p:tgtEl>
                                        <p:attrNameLst>
                                          <p:attrName>style.visibility</p:attrName>
                                        </p:attrNameLst>
                                      </p:cBhvr>
                                      <p:to>
                                        <p:strVal val="visible"/>
                                      </p:to>
                                    </p:set>
                                    <p:animEffect transition="in" filter="fade">
                                      <p:cBhvr>
                                        <p:cTn id="42" dur="1000"/>
                                        <p:tgtEl>
                                          <p:spTgt spid="32770">
                                            <p:txEl>
                                              <p:charRg st="94" end="109"/>
                                            </p:txEl>
                                          </p:spTgt>
                                        </p:tgtEl>
                                      </p:cBhvr>
                                    </p:animEffect>
                                    <p:anim calcmode="lin" valueType="num">
                                      <p:cBhvr>
                                        <p:cTn id="43" dur="1000" fill="hold"/>
                                        <p:tgtEl>
                                          <p:spTgt spid="32770">
                                            <p:txEl>
                                              <p:charRg st="94" end="109"/>
                                            </p:txEl>
                                          </p:spTgt>
                                        </p:tgtEl>
                                        <p:attrNameLst>
                                          <p:attrName>ppt_x</p:attrName>
                                        </p:attrNameLst>
                                      </p:cBhvr>
                                      <p:tavLst>
                                        <p:tav tm="0">
                                          <p:val>
                                            <p:strVal val="#ppt_x"/>
                                          </p:val>
                                        </p:tav>
                                        <p:tav tm="100000">
                                          <p:val>
                                            <p:strVal val="#ppt_x"/>
                                          </p:val>
                                        </p:tav>
                                      </p:tavLst>
                                    </p:anim>
                                    <p:anim calcmode="lin" valueType="num">
                                      <p:cBhvr>
                                        <p:cTn id="44" dur="1000" fill="hold"/>
                                        <p:tgtEl>
                                          <p:spTgt spid="32770">
                                            <p:txEl>
                                              <p:charRg st="94" end="109"/>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iterate type="lt">
                                    <p:tmPct val="10000"/>
                                  </p:iterate>
                                  <p:childTnLst>
                                    <p:set>
                                      <p:cBhvr>
                                        <p:cTn id="48" dur="1" fill="hold">
                                          <p:stCondLst>
                                            <p:cond delay="0"/>
                                          </p:stCondLst>
                                        </p:cTn>
                                        <p:tgtEl>
                                          <p:spTgt spid="32770">
                                            <p:txEl>
                                              <p:charRg st="109" end="138"/>
                                            </p:txEl>
                                          </p:spTgt>
                                        </p:tgtEl>
                                        <p:attrNameLst>
                                          <p:attrName>style.visibility</p:attrName>
                                        </p:attrNameLst>
                                      </p:cBhvr>
                                      <p:to>
                                        <p:strVal val="visible"/>
                                      </p:to>
                                    </p:set>
                                    <p:animEffect transition="in" filter="fade">
                                      <p:cBhvr>
                                        <p:cTn id="49" dur="1000"/>
                                        <p:tgtEl>
                                          <p:spTgt spid="32770">
                                            <p:txEl>
                                              <p:charRg st="109" end="138"/>
                                            </p:txEl>
                                          </p:spTgt>
                                        </p:tgtEl>
                                      </p:cBhvr>
                                    </p:animEffect>
                                    <p:anim calcmode="lin" valueType="num">
                                      <p:cBhvr>
                                        <p:cTn id="50" dur="1000" fill="hold"/>
                                        <p:tgtEl>
                                          <p:spTgt spid="32770">
                                            <p:txEl>
                                              <p:charRg st="109" end="138"/>
                                            </p:txEl>
                                          </p:spTgt>
                                        </p:tgtEl>
                                        <p:attrNameLst>
                                          <p:attrName>ppt_x</p:attrName>
                                        </p:attrNameLst>
                                      </p:cBhvr>
                                      <p:tavLst>
                                        <p:tav tm="0">
                                          <p:val>
                                            <p:strVal val="#ppt_x"/>
                                          </p:val>
                                        </p:tav>
                                        <p:tav tm="100000">
                                          <p:val>
                                            <p:strVal val="#ppt_x"/>
                                          </p:val>
                                        </p:tav>
                                      </p:tavLst>
                                    </p:anim>
                                    <p:anim calcmode="lin" valueType="num">
                                      <p:cBhvr>
                                        <p:cTn id="51" dur="1000" fill="hold"/>
                                        <p:tgtEl>
                                          <p:spTgt spid="32770">
                                            <p:txEl>
                                              <p:charRg st="109" end="13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表格 3"/>
          <p:cNvGraphicFramePr>
            <a:graphicFrameLocks noGrp="1"/>
          </p:cNvGraphicFramePr>
          <p:nvPr/>
        </p:nvGraphicFramePr>
        <p:xfrm>
          <a:off x="0" y="1289050"/>
          <a:ext cx="9144000" cy="5568950"/>
        </p:xfrm>
        <a:graphic>
          <a:graphicData uri="http://schemas.openxmlformats.org/drawingml/2006/table">
            <a:tbl>
              <a:tblPr/>
              <a:tblGrid>
                <a:gridCol w="2150256"/>
                <a:gridCol w="6993744"/>
              </a:tblGrid>
              <a:tr h="795338">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古代</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日晷被</a:t>
                      </a:r>
                      <a:r>
                        <a:rPr kumimoji="0" lang="zh-CN" altLang="en-US"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称</a:t>
                      </a: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为“最早的钟表”，是古代比较普遍使用的计时工具。</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95338">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中世纪末期</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机械钟在西欧流行，最初的机械钟只有时和刻。</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182688">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近代早期</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在伽利略等人的研究基础上，发明了游丝，钟的精准度提高，制造出怀表，在很长一段时间内，钟表价格昂贵，属于奢侈品。</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09575">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outerShdw blurRad="38100" dist="38100" dir="2700000" algn="tl">
                              <a:srgbClr val="C0C0C0"/>
                            </a:outerShdw>
                          </a:effectLst>
                          <a:latin typeface="楷体_GB2312" charset="-122"/>
                          <a:ea typeface="楷体" panose="02010609060101010101" pitchFamily="49" charset="-122"/>
                        </a:rPr>
                        <a:t>1850</a:t>
                      </a: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年前后</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英国社会各个阶层都拥有了钟表。</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95338">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outerShdw blurRad="38100" dist="38100" dir="2700000" algn="tl">
                              <a:srgbClr val="C0C0C0"/>
                            </a:outerShdw>
                          </a:effectLst>
                          <a:latin typeface="楷体_GB2312" charset="-122"/>
                          <a:ea typeface="楷体" panose="02010609060101010101" pitchFamily="49" charset="-122"/>
                        </a:rPr>
                        <a:t>20</a:t>
                      </a: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世纪初</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原为女性装饰品的手表逐渐为男性所接受，在户外运动，驾驶汽车时都可佩戴。</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95338">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outerShdw blurRad="38100" dist="38100" dir="2700000" algn="tl">
                              <a:srgbClr val="C0C0C0"/>
                            </a:outerShdw>
                          </a:effectLst>
                          <a:latin typeface="楷体_GB2312" charset="-122"/>
                          <a:ea typeface="楷体" panose="02010609060101010101" pitchFamily="49" charset="-122"/>
                        </a:rPr>
                        <a:t>20</a:t>
                      </a: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世纪</a:t>
                      </a:r>
                      <a:r>
                        <a:rPr kumimoji="0" lang="en-US" alt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50</a:t>
                      </a: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年代</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根据原子物理学原</a:t>
                      </a:r>
                      <a:r>
                        <a:rPr kumimoji="0" lang="zh-CN" altLang="en-US"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理</a:t>
                      </a: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制造出原子钟，精准度可以达到每</a:t>
                      </a:r>
                      <a:r>
                        <a:rPr kumimoji="0" lang="en-US" alt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100</a:t>
                      </a: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万年误差</a:t>
                      </a:r>
                      <a:r>
                        <a:rPr kumimoji="0" lang="en-US" alt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1</a:t>
                      </a: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秒。</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95338">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outerShdw blurRad="38100" dist="38100" dir="2700000" algn="tl">
                              <a:srgbClr val="C0C0C0"/>
                            </a:outerShdw>
                          </a:effectLst>
                          <a:latin typeface="楷体_GB2312" charset="-122"/>
                          <a:ea typeface="楷体" panose="02010609060101010101" pitchFamily="49" charset="-122"/>
                        </a:rPr>
                        <a:t>21</a:t>
                      </a: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世纪初</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随着信息技术的发展，具有计时、信息处理、导航、监测等多种功能的智能手表出现。</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46108" name="Rectangle 1"/>
          <p:cNvSpPr/>
          <p:nvPr/>
        </p:nvSpPr>
        <p:spPr>
          <a:xfrm>
            <a:off x="0" y="0"/>
            <a:ext cx="9144000" cy="1323975"/>
          </a:xfrm>
          <a:prstGeom prst="rect">
            <a:avLst/>
          </a:prstGeom>
          <a:noFill/>
          <a:ln w="9525">
            <a:noFill/>
          </a:ln>
        </p:spPr>
        <p:txBody>
          <a:bodyPr anchor="ctr">
            <a:spAutoFit/>
          </a:bodyPr>
          <a:p>
            <a:pPr eaLnBrk="0" hangingPunct="0"/>
            <a:r>
              <a:rPr lang="en-US" altLang="zh-CN" sz="2800" b="1" dirty="0">
                <a:solidFill>
                  <a:srgbClr val="FF0000"/>
                </a:solidFill>
                <a:latin typeface="Calibri" panose="020F0502020204030204" pitchFamily="34" charset="0"/>
              </a:rPr>
              <a:t>2017</a:t>
            </a:r>
            <a:r>
              <a:rPr lang="zh-CN" altLang="en-US" sz="2800" b="1" dirty="0">
                <a:solidFill>
                  <a:srgbClr val="FF0000"/>
                </a:solidFill>
                <a:latin typeface="Calibri" panose="020F0502020204030204" pitchFamily="34" charset="0"/>
              </a:rPr>
              <a:t>甲卷</a:t>
            </a:r>
            <a:r>
              <a:rPr lang="en-US" altLang="zh-CN" sz="2800" b="1" dirty="0">
                <a:solidFill>
                  <a:srgbClr val="FF0000"/>
                </a:solidFill>
                <a:latin typeface="Calibri" panose="020F0502020204030204" pitchFamily="34" charset="0"/>
              </a:rPr>
              <a:t>42</a:t>
            </a:r>
            <a:r>
              <a:rPr lang="zh-CN" altLang="en-US" sz="2800" b="1" dirty="0">
                <a:solidFill>
                  <a:srgbClr val="FF0000"/>
                </a:solidFill>
                <a:latin typeface="Calibri" panose="020F0502020204030204" pitchFamily="34" charset="0"/>
              </a:rPr>
              <a:t>、阅读材料，完成下列要求。</a:t>
            </a:r>
            <a:endParaRPr lang="zh-CN" altLang="en-US" sz="1200" b="1" dirty="0">
              <a:solidFill>
                <a:srgbClr val="FF0000"/>
              </a:solidFill>
              <a:latin typeface="Arial" panose="020B0604020202020204" pitchFamily="34" charset="0"/>
            </a:endParaRPr>
          </a:p>
          <a:p>
            <a:pPr eaLnBrk="0" hangingPunct="0"/>
            <a:r>
              <a:rPr lang="zh-CN" altLang="en-US" sz="2800" b="1" dirty="0">
                <a:latin typeface="Calibri" panose="020F0502020204030204" pitchFamily="34" charset="0"/>
              </a:rPr>
              <a:t>材料</a:t>
            </a:r>
            <a:r>
              <a:rPr lang="zh-CN" altLang="en-US" sz="2800" b="1" dirty="0">
                <a:solidFill>
                  <a:srgbClr val="333333"/>
                </a:solidFill>
                <a:latin typeface="Calibri" panose="020F0502020204030204" pitchFamily="34" charset="0"/>
                <a:ea typeface="楷体" panose="02010609060101010101" pitchFamily="49" charset="-122"/>
              </a:rPr>
              <a:t>表</a:t>
            </a:r>
            <a:r>
              <a:rPr lang="en-US" altLang="zh-CN" sz="2800" b="1" dirty="0">
                <a:solidFill>
                  <a:srgbClr val="333333"/>
                </a:solidFill>
                <a:latin typeface="Calibri" panose="020F0502020204030204" pitchFamily="34" charset="0"/>
                <a:ea typeface="楷体" panose="02010609060101010101" pitchFamily="49" charset="-122"/>
              </a:rPr>
              <a:t>1 </a:t>
            </a:r>
            <a:r>
              <a:rPr lang="zh-CN" altLang="en-US" sz="2800" b="1" dirty="0">
                <a:solidFill>
                  <a:srgbClr val="333333"/>
                </a:solidFill>
                <a:latin typeface="Calibri" panose="020F0502020204030204" pitchFamily="34" charset="0"/>
                <a:ea typeface="楷体" panose="02010609060101010101" pitchFamily="49" charset="-122"/>
              </a:rPr>
              <a:t>钟表的演变</a:t>
            </a:r>
            <a:endParaRPr lang="zh-CN" altLang="en-US" sz="1200" b="1" dirty="0">
              <a:solidFill>
                <a:srgbClr val="7030A0"/>
              </a:solidFill>
              <a:latin typeface="Arial" panose="020B0604020202020204" pitchFamily="34" charset="0"/>
            </a:endParaRPr>
          </a:p>
          <a:p>
            <a:pPr eaLnBrk="0" hangingPunct="0"/>
            <a:endParaRPr lang="zh-CN" altLang="en-US" sz="2400" b="1" dirty="0">
              <a:latin typeface="Arial" panose="020B060402020202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表格 3"/>
          <p:cNvGraphicFramePr>
            <a:graphicFrameLocks noGrp="1"/>
          </p:cNvGraphicFramePr>
          <p:nvPr/>
        </p:nvGraphicFramePr>
        <p:xfrm>
          <a:off x="0" y="1071563"/>
          <a:ext cx="9144000" cy="5568950"/>
        </p:xfrm>
        <a:graphic>
          <a:graphicData uri="http://schemas.openxmlformats.org/drawingml/2006/table">
            <a:tbl>
              <a:tblPr/>
              <a:tblGrid>
                <a:gridCol w="2150256"/>
                <a:gridCol w="6993744"/>
              </a:tblGrid>
              <a:tr h="795338">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古代</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日晷被</a:t>
                      </a:r>
                      <a:r>
                        <a:rPr kumimoji="0" lang="zh-CN" altLang="en-US"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称</a:t>
                      </a: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为“最早的钟表”，是古代比较普遍使用的计时工具。</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95338">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中世纪末期</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机械钟在西欧流行，最初的机械钟只有时和刻。</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182688">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近代早期</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在伽利略等人的研究基础上，发明了游丝，钟的精准度提高，制造出怀表，在很长一段时间内，钟表价格昂贵，属于奢侈品。</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09575">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outerShdw blurRad="38100" dist="38100" dir="2700000" algn="tl">
                              <a:srgbClr val="C0C0C0"/>
                            </a:outerShdw>
                          </a:effectLst>
                          <a:latin typeface="楷体_GB2312" charset="-122"/>
                          <a:ea typeface="楷体" panose="02010609060101010101" pitchFamily="49" charset="-122"/>
                        </a:rPr>
                        <a:t>1850</a:t>
                      </a: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年前后</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英国社会各个阶层都拥有了钟表。</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95338">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outerShdw blurRad="38100" dist="38100" dir="2700000" algn="tl">
                              <a:srgbClr val="C0C0C0"/>
                            </a:outerShdw>
                          </a:effectLst>
                          <a:latin typeface="楷体_GB2312" charset="-122"/>
                          <a:ea typeface="楷体" panose="02010609060101010101" pitchFamily="49" charset="-122"/>
                        </a:rPr>
                        <a:t>20</a:t>
                      </a: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世纪初</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原为女性装饰品的手表逐渐为男性所接受，在户外运动，驾驶汽车时都可佩戴。</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95338">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outerShdw blurRad="38100" dist="38100" dir="2700000" algn="tl">
                              <a:srgbClr val="C0C0C0"/>
                            </a:outerShdw>
                          </a:effectLst>
                          <a:latin typeface="楷体_GB2312" charset="-122"/>
                          <a:ea typeface="楷体" panose="02010609060101010101" pitchFamily="49" charset="-122"/>
                        </a:rPr>
                        <a:t>20</a:t>
                      </a: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世纪</a:t>
                      </a:r>
                      <a:r>
                        <a:rPr kumimoji="0" lang="en-US" alt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50</a:t>
                      </a: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年代</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根据原子物理学原</a:t>
                      </a:r>
                      <a:r>
                        <a:rPr kumimoji="0" lang="zh-CN" altLang="en-US"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理</a:t>
                      </a: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制造出原子钟，精准度可以达到每</a:t>
                      </a:r>
                      <a:r>
                        <a:rPr kumimoji="0" lang="en-US" alt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100</a:t>
                      </a: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万年误差</a:t>
                      </a:r>
                      <a:r>
                        <a:rPr kumimoji="0" lang="en-US" alt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1</a:t>
                      </a: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秒。</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95338">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outerShdw blurRad="38100" dist="38100" dir="2700000" algn="tl">
                              <a:srgbClr val="C0C0C0"/>
                            </a:outerShdw>
                          </a:effectLst>
                          <a:latin typeface="楷体_GB2312" charset="-122"/>
                          <a:ea typeface="楷体" panose="02010609060101010101" pitchFamily="49" charset="-122"/>
                        </a:rPr>
                        <a:t>21</a:t>
                      </a: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世纪初</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随着信息技术的发展，具有计时、信息处理、导航、监测等多种功能的智能手表出现。</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64540" name="Rectangle 1"/>
          <p:cNvSpPr>
            <a:spLocks noChangeArrowheads="1"/>
          </p:cNvSpPr>
          <p:nvPr/>
        </p:nvSpPr>
        <p:spPr bwMode="auto">
          <a:xfrm>
            <a:off x="0" y="0"/>
            <a:ext cx="9144000" cy="2425700"/>
          </a:xfrm>
          <a:prstGeom prst="rect">
            <a:avLst/>
          </a:prstGeom>
          <a:noFill/>
          <a:ln w="9525">
            <a:noFill/>
            <a:miter lim="800000"/>
          </a:ln>
        </p:spPr>
        <p:txBody>
          <a:bodyPr anchor="ctr">
            <a:spAutoFit/>
          </a:bodyPr>
          <a:lstStyle/>
          <a:p>
            <a:pPr marL="0" marR="0" lvl="0" indent="0" algn="l" defTabSz="914400" rtl="0" eaLnBrk="0" fontAlgn="base" latinLnBrk="0" hangingPunct="0">
              <a:lnSpc>
                <a:spcPts val="2600"/>
              </a:lnSpc>
              <a:spcBef>
                <a:spcPct val="0"/>
              </a:spcBef>
              <a:spcAft>
                <a:spcPct val="0"/>
              </a:spcAft>
              <a:buClrTx/>
              <a:buSzTx/>
              <a:buFont typeface="Arial" panose="020B0604020202020204" pitchFamily="34" charset="0"/>
              <a:buNone/>
              <a:defRPr/>
            </a:pPr>
            <a:r>
              <a:rPr kumimoji="0" lang="en-US" altLang="zh-CN" sz="2400" b="1" i="0" u="none"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Calibri" panose="020F0502020204030204" pitchFamily="34" charset="0"/>
                <a:ea typeface="宋体" panose="02010600030101010101" pitchFamily="2" charset="-122"/>
                <a:cs typeface="Calibri" panose="020F0502020204030204" pitchFamily="34" charset="0"/>
              </a:rPr>
              <a:t>42</a:t>
            </a:r>
            <a:r>
              <a:rPr kumimoji="0" lang="zh-CN" altLang="en-US" sz="2400" b="1" i="0" u="none"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Calibri" panose="020F0502020204030204" pitchFamily="34" charset="0"/>
                <a:ea typeface="宋体" panose="02010600030101010101" pitchFamily="2" charset="-122"/>
                <a:cs typeface="Calibri" panose="020F0502020204030204" pitchFamily="34" charset="0"/>
              </a:rPr>
              <a:t>、阅读材料，完成下列要求。</a:t>
            </a:r>
            <a:endParaRPr kumimoji="0" lang="zh-CN" altLang="en-US" sz="2400" b="1" i="0" u="none"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a:p>
            <a:pPr marL="0" marR="0" lvl="0" indent="0" algn="l" defTabSz="914400" rtl="0" eaLnBrk="0" fontAlgn="base" latinLnBrk="0" hangingPunct="0">
              <a:lnSpc>
                <a:spcPts val="26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rPr>
              <a:t>从材料中提取两条或两条以上信息，拟定一个论题，并就所拟论题进行简要阐述。（要求：明确写出所拟论题，阐述须有史实依据。）</a:t>
            </a:r>
            <a:endParaRPr kumimoji="0" lang="zh-CN" altLang="en-US" sz="2400" b="1" i="0" u="none"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a:p>
            <a:pPr marL="0" marR="0" lvl="0" indent="0" algn="l" defTabSz="914400" rtl="0" eaLnBrk="0" fontAlgn="base" latinLnBrk="0" hangingPunct="0">
              <a:lnSpc>
                <a:spcPts val="2600"/>
              </a:lnSpc>
              <a:spcBef>
                <a:spcPct val="0"/>
              </a:spcBef>
              <a:spcAft>
                <a:spcPct val="0"/>
              </a:spcAft>
              <a:buClrTx/>
              <a:buSzTx/>
              <a:buFont typeface="Arial" panose="020B0604020202020204" pitchFamily="34" charset="0"/>
              <a:buNone/>
              <a:defRPr/>
            </a:pPr>
            <a:endParaRPr kumimoji="0" lang="zh-CN" altLang="en-US" sz="2400" b="1" i="0" u="none"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a:p>
            <a:pPr marL="0" marR="0" lvl="0" indent="0" algn="l" defTabSz="914400" rtl="0" eaLnBrk="0" fontAlgn="base" latinLnBrk="0" hangingPunct="0">
              <a:lnSpc>
                <a:spcPts val="2600"/>
              </a:lnSpc>
              <a:spcBef>
                <a:spcPct val="0"/>
              </a:spcBef>
              <a:spcAft>
                <a:spcPct val="0"/>
              </a:spcAft>
              <a:buClrTx/>
              <a:buSzTx/>
              <a:buFontTx/>
              <a:buNone/>
              <a:defRPr/>
            </a:pPr>
            <a:endParaRPr kumimoji="0" lang="zh-CN" altLang="en-US" sz="2400" b="1" i="0" u="none"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a:p>
            <a:pPr marL="0" marR="0" lvl="0" indent="0" algn="l" defTabSz="914400" rtl="0" eaLnBrk="0" fontAlgn="base" latinLnBrk="0" hangingPunct="0">
              <a:lnSpc>
                <a:spcPts val="2600"/>
              </a:lnSpc>
              <a:spcBef>
                <a:spcPct val="0"/>
              </a:spcBef>
              <a:spcAft>
                <a:spcPct val="0"/>
              </a:spcAft>
              <a:buClrTx/>
              <a:buSzTx/>
              <a:buFontTx/>
              <a:buNone/>
              <a:defRPr/>
            </a:pPr>
            <a:endParaRPr kumimoji="0" lang="zh-CN" altLang="en-US" sz="2400" b="1" i="0" u="none"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4540"/>
                                        </p:tgtEl>
                                        <p:attrNameLst>
                                          <p:attrName>style.visibility</p:attrName>
                                        </p:attrNameLst>
                                      </p:cBhvr>
                                      <p:to>
                                        <p:strVal val="visible"/>
                                      </p:to>
                                    </p:set>
                                    <p:anim calcmode="lin" valueType="num">
                                      <p:cBhvr additive="base">
                                        <p:cTn id="7" dur="5000" fill="hold"/>
                                        <p:tgtEl>
                                          <p:spTgt spid="64540"/>
                                        </p:tgtEl>
                                        <p:attrNameLst>
                                          <p:attrName>ppt_x</p:attrName>
                                        </p:attrNameLst>
                                      </p:cBhvr>
                                      <p:tavLst>
                                        <p:tav tm="0">
                                          <p:val>
                                            <p:strVal val="#ppt_x"/>
                                          </p:val>
                                        </p:tav>
                                        <p:tav tm="100000">
                                          <p:val>
                                            <p:strVal val="#ppt_x"/>
                                          </p:val>
                                        </p:tav>
                                      </p:tavLst>
                                    </p:anim>
                                    <p:anim calcmode="lin" valueType="num">
                                      <p:cBhvr additive="base">
                                        <p:cTn id="8" dur="5000" fill="hold"/>
                                        <p:tgtEl>
                                          <p:spTgt spid="6454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0" fill="hold"/>
                                        <p:tgtEl>
                                          <p:spTgt spid="4"/>
                                        </p:tgtEl>
                                        <p:attrNameLst>
                                          <p:attrName>ppt_x</p:attrName>
                                        </p:attrNameLst>
                                      </p:cBhvr>
                                      <p:tavLst>
                                        <p:tav tm="0">
                                          <p:val>
                                            <p:strVal val="#ppt_x"/>
                                          </p:val>
                                        </p:tav>
                                        <p:tav tm="100000">
                                          <p:val>
                                            <p:strVal val="#ppt_x"/>
                                          </p:val>
                                        </p:tav>
                                      </p:tavLst>
                                    </p:anim>
                                    <p:anim calcmode="lin" valueType="num">
                                      <p:cBhvr additive="base">
                                        <p:cTn id="14"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a:t>
            </a:r>
            <a:r>
              <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、获取和解读信息</a:t>
            </a:r>
            <a:endPar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这是四条一级能力要求中唯一修订的内容。</a:t>
            </a:r>
            <a:endParaRPr kumimoji="0" lang="en-US" alt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原来的要求是“阅读和获取信息”，现在表述为“获取和解读信息”。</a:t>
            </a:r>
            <a:endParaRPr kumimoji="0" lang="en-US" alt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较之原来能力要求更为具体、提高。</a:t>
            </a:r>
            <a:endPar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4000" b="1" i="0"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表格 3"/>
          <p:cNvGraphicFramePr>
            <a:graphicFrameLocks noGrp="1"/>
          </p:cNvGraphicFramePr>
          <p:nvPr/>
        </p:nvGraphicFramePr>
        <p:xfrm>
          <a:off x="0" y="1071563"/>
          <a:ext cx="9144000" cy="5568950"/>
        </p:xfrm>
        <a:graphic>
          <a:graphicData uri="http://schemas.openxmlformats.org/drawingml/2006/table">
            <a:tbl>
              <a:tblPr/>
              <a:tblGrid>
                <a:gridCol w="2150256"/>
                <a:gridCol w="6993744"/>
              </a:tblGrid>
              <a:tr h="795338">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zh-CN" sz="2400" b="1" i="0" u="none" strike="noStrike" cap="none" normalizeH="0" baseline="0" dirty="0" smtClean="0">
                          <a:ln>
                            <a:noFill/>
                          </a:ln>
                          <a:solidFill>
                            <a:schemeClr val="accent4"/>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古代</a:t>
                      </a:r>
                      <a:endParaRPr kumimoji="0" lang="zh-CN" sz="1600" b="1" i="0" u="none" strike="noStrike" cap="none" normalizeH="0" baseline="0" dirty="0" smtClean="0">
                        <a:ln>
                          <a:noFill/>
                        </a:ln>
                        <a:solidFill>
                          <a:schemeClr val="accent4"/>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rgbClr val="FF0000"/>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日晷</a:t>
                      </a: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被</a:t>
                      </a:r>
                      <a:r>
                        <a:rPr kumimoji="0" lang="zh-CN" altLang="en-US"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称</a:t>
                      </a: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为“最早的钟表”，是古代比较普遍使用的</a:t>
                      </a:r>
                      <a:r>
                        <a:rPr kumimoji="0" lang="zh-CN" sz="2400" b="1" i="0" u="none" strike="noStrike" cap="none" normalizeH="0" baseline="0" dirty="0" smtClean="0">
                          <a:ln>
                            <a:noFill/>
                          </a:ln>
                          <a:solidFill>
                            <a:srgbClr val="00B0F0"/>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计时工具</a:t>
                      </a: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95338">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zh-CN" sz="2400" b="1" i="0" u="none" strike="noStrike" cap="none" normalizeH="0" baseline="0" dirty="0" smtClean="0">
                          <a:ln>
                            <a:noFill/>
                          </a:ln>
                          <a:solidFill>
                            <a:schemeClr val="accent4"/>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中世纪末期</a:t>
                      </a:r>
                      <a:endParaRPr kumimoji="0" lang="zh-CN" sz="1600" b="1" i="0" u="none" strike="noStrike" cap="none" normalizeH="0" baseline="0" dirty="0" smtClean="0">
                        <a:ln>
                          <a:noFill/>
                        </a:ln>
                        <a:solidFill>
                          <a:schemeClr val="accent4"/>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rgbClr val="FF0000"/>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机械钟</a:t>
                      </a: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在西欧流行，最初的机械钟只有</a:t>
                      </a:r>
                      <a:r>
                        <a:rPr kumimoji="0" lang="zh-CN" sz="2400" b="1" i="0" u="none" strike="noStrike" cap="none" normalizeH="0" baseline="0" dirty="0" smtClean="0">
                          <a:ln>
                            <a:noFill/>
                          </a:ln>
                          <a:solidFill>
                            <a:schemeClr val="accent6"/>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时和刻。</a:t>
                      </a:r>
                      <a:endParaRPr kumimoji="0" lang="zh-CN" sz="1600" b="1" i="0" u="none" strike="noStrike" cap="none" normalizeH="0" baseline="0" dirty="0" smtClean="0">
                        <a:ln>
                          <a:noFill/>
                        </a:ln>
                        <a:solidFill>
                          <a:schemeClr val="accent6"/>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182688">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zh-CN" sz="2400" b="1" i="0" u="none" strike="noStrike" cap="none" normalizeH="0" baseline="0" dirty="0" smtClean="0">
                          <a:ln>
                            <a:noFill/>
                          </a:ln>
                          <a:solidFill>
                            <a:schemeClr val="accent4"/>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近代早期</a:t>
                      </a:r>
                      <a:endParaRPr kumimoji="0" lang="zh-CN" sz="1600" b="1" i="0" u="none" strike="noStrike" cap="none" normalizeH="0" baseline="0" dirty="0" smtClean="0">
                        <a:ln>
                          <a:noFill/>
                        </a:ln>
                        <a:solidFill>
                          <a:schemeClr val="accent4"/>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在伽利略等人的研究基础上，发明了</a:t>
                      </a:r>
                      <a:r>
                        <a:rPr kumimoji="0" lang="zh-CN" sz="2400" b="1" i="0" u="none" strike="noStrike" cap="none" normalizeH="0" baseline="0" dirty="0" smtClean="0">
                          <a:ln>
                            <a:noFill/>
                          </a:ln>
                          <a:solidFill>
                            <a:srgbClr val="C00000"/>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游丝</a:t>
                      </a: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a:t>
                      </a:r>
                      <a:r>
                        <a:rPr kumimoji="0" lang="zh-CN" sz="2400" b="1" i="0" u="none" strike="noStrike" cap="none" normalizeH="0" baseline="0" dirty="0" smtClean="0">
                          <a:ln>
                            <a:noFill/>
                          </a:ln>
                          <a:solidFill>
                            <a:schemeClr val="accent6"/>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钟的精准度提高</a:t>
                      </a: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，制造出</a:t>
                      </a:r>
                      <a:r>
                        <a:rPr kumimoji="0" lang="zh-CN" sz="2400" b="1" i="0" u="none" strike="noStrike" cap="none" normalizeH="0" baseline="0" dirty="0" smtClean="0">
                          <a:ln>
                            <a:noFill/>
                          </a:ln>
                          <a:solidFill>
                            <a:srgbClr val="FF0000"/>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怀表</a:t>
                      </a: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，在很长一段时间内，钟表价格昂贵，属于</a:t>
                      </a:r>
                      <a:r>
                        <a:rPr kumimoji="0" lang="zh-CN" sz="2400" b="1" i="0" u="none" strike="noStrike" cap="none" normalizeH="0" baseline="0" dirty="0" smtClean="0">
                          <a:ln>
                            <a:noFill/>
                          </a:ln>
                          <a:solidFill>
                            <a:srgbClr val="00B050"/>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奢侈品</a:t>
                      </a: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09575">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en-US" altLang="zh-CN" sz="2400" b="1" i="0" u="none" strike="noStrike" cap="none" normalizeH="0" baseline="0" dirty="0" smtClean="0">
                          <a:ln>
                            <a:noFill/>
                          </a:ln>
                          <a:solidFill>
                            <a:schemeClr val="accent4"/>
                          </a:solidFill>
                          <a:effectLst>
                            <a:outerShdw blurRad="38100" dist="38100" dir="2700000" algn="tl">
                              <a:srgbClr val="C0C0C0"/>
                            </a:outerShdw>
                          </a:effectLst>
                          <a:latin typeface="楷体_GB2312" charset="-122"/>
                          <a:ea typeface="楷体" panose="02010609060101010101" pitchFamily="49" charset="-122"/>
                        </a:rPr>
                        <a:t>1850</a:t>
                      </a:r>
                      <a:r>
                        <a:rPr kumimoji="0" lang="zh-CN" sz="2400" b="1" i="0" u="none" strike="noStrike" cap="none" normalizeH="0" baseline="0" dirty="0" smtClean="0">
                          <a:ln>
                            <a:noFill/>
                          </a:ln>
                          <a:solidFill>
                            <a:schemeClr val="accent4"/>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年前后</a:t>
                      </a:r>
                      <a:endParaRPr kumimoji="0" lang="zh-CN" sz="1600" b="1" i="0" u="none" strike="noStrike" cap="none" normalizeH="0" baseline="0" dirty="0" smtClean="0">
                        <a:ln>
                          <a:noFill/>
                        </a:ln>
                        <a:solidFill>
                          <a:schemeClr val="accent4"/>
                        </a:solidFill>
                        <a:effectLst>
                          <a:outerShdw blurRad="38100" dist="38100" dir="2700000" algn="tl">
                            <a:srgbClr val="C0C0C0"/>
                          </a:outerShdw>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英国社会</a:t>
                      </a:r>
                      <a:r>
                        <a:rPr kumimoji="0" lang="zh-CN" sz="2400" b="1" i="0" u="none" strike="noStrike" cap="none" normalizeH="0" baseline="0" dirty="0" smtClean="0">
                          <a:ln>
                            <a:noFill/>
                          </a:ln>
                          <a:solidFill>
                            <a:srgbClr val="00B050"/>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各个阶层</a:t>
                      </a: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都拥有了钟表。</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95338">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en-US" altLang="zh-CN" sz="2400" b="1" i="0" u="none" strike="noStrike" cap="none" normalizeH="0" baseline="0" dirty="0" smtClean="0">
                          <a:ln>
                            <a:noFill/>
                          </a:ln>
                          <a:solidFill>
                            <a:schemeClr val="accent4"/>
                          </a:solidFill>
                          <a:effectLst>
                            <a:outerShdw blurRad="38100" dist="38100" dir="2700000" algn="tl">
                              <a:srgbClr val="C0C0C0"/>
                            </a:outerShdw>
                          </a:effectLst>
                          <a:latin typeface="楷体_GB2312" charset="-122"/>
                          <a:ea typeface="楷体" panose="02010609060101010101" pitchFamily="49" charset="-122"/>
                        </a:rPr>
                        <a:t>20</a:t>
                      </a:r>
                      <a:r>
                        <a:rPr kumimoji="0" lang="zh-CN" sz="2400" b="1" i="0" u="none" strike="noStrike" cap="none" normalizeH="0" baseline="0" dirty="0" smtClean="0">
                          <a:ln>
                            <a:noFill/>
                          </a:ln>
                          <a:solidFill>
                            <a:schemeClr val="accent4"/>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世纪初</a:t>
                      </a:r>
                      <a:endParaRPr kumimoji="0" lang="zh-CN" sz="1600" b="1" i="0" u="none" strike="noStrike" cap="none" normalizeH="0" baseline="0" dirty="0" smtClean="0">
                        <a:ln>
                          <a:noFill/>
                        </a:ln>
                        <a:solidFill>
                          <a:schemeClr val="accent4"/>
                        </a:solidFill>
                        <a:effectLst>
                          <a:outerShdw blurRad="38100" dist="38100" dir="2700000" algn="tl">
                            <a:srgbClr val="C0C0C0"/>
                          </a:outerShdw>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原为</a:t>
                      </a:r>
                      <a:r>
                        <a:rPr kumimoji="0" lang="zh-CN" sz="2400" b="1" i="0" u="none" strike="noStrike" cap="none" normalizeH="0" baseline="0" dirty="0" smtClean="0">
                          <a:ln>
                            <a:noFill/>
                          </a:ln>
                          <a:solidFill>
                            <a:srgbClr val="00B050"/>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女性</a:t>
                      </a: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装饰品的</a:t>
                      </a:r>
                      <a:r>
                        <a:rPr kumimoji="0" lang="zh-CN" sz="2400" b="1" i="0" u="none" strike="noStrike" cap="none" normalizeH="0" baseline="0" dirty="0" smtClean="0">
                          <a:ln>
                            <a:noFill/>
                          </a:ln>
                          <a:solidFill>
                            <a:srgbClr val="FF0000"/>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手表</a:t>
                      </a: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逐渐为</a:t>
                      </a:r>
                      <a:r>
                        <a:rPr kumimoji="0" lang="zh-CN" sz="2400" b="1" i="0" u="none" strike="noStrike" cap="none" normalizeH="0" baseline="0" dirty="0" smtClean="0">
                          <a:ln>
                            <a:noFill/>
                          </a:ln>
                          <a:solidFill>
                            <a:srgbClr val="00B050"/>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男性</a:t>
                      </a: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所接受，在户外运动，驾驶汽车时都可佩戴。</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95338">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en-US" altLang="zh-CN" sz="2400" b="1" i="0" u="none" strike="noStrike" cap="none" normalizeH="0" baseline="0" dirty="0" smtClean="0">
                          <a:ln>
                            <a:noFill/>
                          </a:ln>
                          <a:solidFill>
                            <a:schemeClr val="accent4"/>
                          </a:solidFill>
                          <a:effectLst>
                            <a:outerShdw blurRad="38100" dist="38100" dir="2700000" algn="tl">
                              <a:srgbClr val="C0C0C0"/>
                            </a:outerShdw>
                          </a:effectLst>
                          <a:latin typeface="楷体_GB2312" charset="-122"/>
                          <a:ea typeface="楷体" panose="02010609060101010101" pitchFamily="49" charset="-122"/>
                        </a:rPr>
                        <a:t>20</a:t>
                      </a:r>
                      <a:r>
                        <a:rPr kumimoji="0" lang="zh-CN" sz="2400" b="1" i="0" u="none" strike="noStrike" cap="none" normalizeH="0" baseline="0" dirty="0" smtClean="0">
                          <a:ln>
                            <a:noFill/>
                          </a:ln>
                          <a:solidFill>
                            <a:schemeClr val="accent4"/>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世纪</a:t>
                      </a:r>
                      <a:r>
                        <a:rPr kumimoji="0" lang="en-US" altLang="zh-CN" sz="2400" b="1" i="0" u="none" strike="noStrike" cap="none" normalizeH="0" baseline="0" dirty="0" smtClean="0">
                          <a:ln>
                            <a:noFill/>
                          </a:ln>
                          <a:solidFill>
                            <a:schemeClr val="accent4"/>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50</a:t>
                      </a:r>
                      <a:r>
                        <a:rPr kumimoji="0" lang="zh-CN" sz="2400" b="1" i="0" u="none" strike="noStrike" cap="none" normalizeH="0" baseline="0" dirty="0" smtClean="0">
                          <a:ln>
                            <a:noFill/>
                          </a:ln>
                          <a:solidFill>
                            <a:schemeClr val="accent4"/>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年代</a:t>
                      </a:r>
                      <a:endParaRPr kumimoji="0" lang="zh-CN" sz="1600" b="1" i="0" u="none" strike="noStrike" cap="none" normalizeH="0" baseline="0" dirty="0" smtClean="0">
                        <a:ln>
                          <a:noFill/>
                        </a:ln>
                        <a:solidFill>
                          <a:schemeClr val="accent4"/>
                        </a:solidFill>
                        <a:effectLst>
                          <a:outerShdw blurRad="38100" dist="38100" dir="2700000" algn="tl">
                            <a:srgbClr val="C0C0C0"/>
                          </a:outerShdw>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根据</a:t>
                      </a:r>
                      <a:r>
                        <a:rPr kumimoji="0" lang="zh-CN" sz="2400" b="1" i="0" u="none" strike="noStrike" cap="none" normalizeH="0" baseline="0" dirty="0" smtClean="0">
                          <a:ln>
                            <a:noFill/>
                          </a:ln>
                          <a:solidFill>
                            <a:srgbClr val="C00000"/>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原子物理学原</a:t>
                      </a:r>
                      <a:r>
                        <a:rPr kumimoji="0" lang="zh-CN" altLang="en-US" sz="2400" b="1" i="0" u="none" strike="noStrike" cap="none" normalizeH="0" baseline="0" dirty="0" smtClean="0">
                          <a:ln>
                            <a:noFill/>
                          </a:ln>
                          <a:solidFill>
                            <a:srgbClr val="C00000"/>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理</a:t>
                      </a: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制造出</a:t>
                      </a:r>
                      <a:r>
                        <a:rPr kumimoji="0" lang="zh-CN" sz="2400" b="1" i="0" u="none" strike="noStrike" cap="none" normalizeH="0" baseline="0" dirty="0" smtClean="0">
                          <a:ln>
                            <a:noFill/>
                          </a:ln>
                          <a:solidFill>
                            <a:srgbClr val="FF0000"/>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原子钟</a:t>
                      </a: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，精准度可以达到</a:t>
                      </a:r>
                      <a:r>
                        <a:rPr kumimoji="0" lang="zh-CN" sz="2400" b="1" i="0" u="none" strike="noStrike" cap="none" normalizeH="0" baseline="0" dirty="0" smtClean="0">
                          <a:ln>
                            <a:noFill/>
                          </a:ln>
                          <a:solidFill>
                            <a:schemeClr val="accent6"/>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每</a:t>
                      </a:r>
                      <a:r>
                        <a:rPr kumimoji="0" lang="en-US" altLang="zh-CN" sz="2400" b="1" i="0" u="none" strike="noStrike" cap="none" normalizeH="0" baseline="0" dirty="0" smtClean="0">
                          <a:ln>
                            <a:noFill/>
                          </a:ln>
                          <a:solidFill>
                            <a:schemeClr val="accent6"/>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100</a:t>
                      </a:r>
                      <a:r>
                        <a:rPr kumimoji="0" lang="zh-CN" sz="2400" b="1" i="0" u="none" strike="noStrike" cap="none" normalizeH="0" baseline="0" dirty="0" smtClean="0">
                          <a:ln>
                            <a:noFill/>
                          </a:ln>
                          <a:solidFill>
                            <a:schemeClr val="accent6"/>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万年误差</a:t>
                      </a:r>
                      <a:r>
                        <a:rPr kumimoji="0" lang="en-US" altLang="zh-CN" sz="2400" b="1" i="0" u="none" strike="noStrike" cap="none" normalizeH="0" baseline="0" dirty="0" smtClean="0">
                          <a:ln>
                            <a:noFill/>
                          </a:ln>
                          <a:solidFill>
                            <a:schemeClr val="accent6"/>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1</a:t>
                      </a:r>
                      <a:r>
                        <a:rPr kumimoji="0" lang="zh-CN" sz="2400" b="1" i="0" u="none" strike="noStrike" cap="none" normalizeH="0" baseline="0" dirty="0" smtClean="0">
                          <a:ln>
                            <a:noFill/>
                          </a:ln>
                          <a:solidFill>
                            <a:schemeClr val="accent6"/>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秒</a:t>
                      </a: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95338">
                <a:tc>
                  <a:txBody>
                    <a:bodyPr/>
                    <a:lstStyle/>
                    <a:p>
                      <a:pPr marL="0" marR="0" lvl="0" indent="0" algn="ctr" defTabSz="914400" rtl="0" eaLnBrk="1" fontAlgn="base" latinLnBrk="0" hangingPunct="1">
                        <a:lnSpc>
                          <a:spcPts val="1890"/>
                        </a:lnSpc>
                        <a:spcBef>
                          <a:spcPct val="0"/>
                        </a:spcBef>
                        <a:spcAft>
                          <a:spcPct val="0"/>
                        </a:spcAft>
                        <a:buClrTx/>
                        <a:buSzTx/>
                        <a:buFontTx/>
                        <a:buNone/>
                      </a:pPr>
                      <a:r>
                        <a:rPr kumimoji="0" lang="en-US" altLang="zh-CN" sz="2400" b="1" i="0" u="none" strike="noStrike" cap="none" normalizeH="0" baseline="0" dirty="0" smtClean="0">
                          <a:ln>
                            <a:noFill/>
                          </a:ln>
                          <a:solidFill>
                            <a:schemeClr val="accent4"/>
                          </a:solidFill>
                          <a:effectLst>
                            <a:outerShdw blurRad="38100" dist="38100" dir="2700000" algn="tl">
                              <a:srgbClr val="C0C0C0"/>
                            </a:outerShdw>
                          </a:effectLst>
                          <a:latin typeface="楷体_GB2312" charset="-122"/>
                          <a:ea typeface="楷体" panose="02010609060101010101" pitchFamily="49" charset="-122"/>
                        </a:rPr>
                        <a:t>21</a:t>
                      </a:r>
                      <a:r>
                        <a:rPr kumimoji="0" lang="zh-CN" sz="2400" b="1" i="0" u="none" strike="noStrike" cap="none" normalizeH="0" baseline="0" dirty="0" smtClean="0">
                          <a:ln>
                            <a:noFill/>
                          </a:ln>
                          <a:solidFill>
                            <a:schemeClr val="accent4"/>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世纪初</a:t>
                      </a:r>
                      <a:endParaRPr kumimoji="0" lang="zh-CN" sz="1600" b="1" i="0" u="none" strike="noStrike" cap="none" normalizeH="0" baseline="0" dirty="0" smtClean="0">
                        <a:ln>
                          <a:noFill/>
                        </a:ln>
                        <a:solidFill>
                          <a:schemeClr val="accent4"/>
                        </a:solidFill>
                        <a:effectLst>
                          <a:outerShdw blurRad="38100" dist="38100" dir="2700000" algn="tl">
                            <a:srgbClr val="C0C0C0"/>
                          </a:outerShdw>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随着</a:t>
                      </a:r>
                      <a:r>
                        <a:rPr kumimoji="0" lang="zh-CN" sz="2400" b="1" i="0" u="none" strike="noStrike" cap="none" normalizeH="0" baseline="0" dirty="0" smtClean="0">
                          <a:ln>
                            <a:noFill/>
                          </a:ln>
                          <a:solidFill>
                            <a:srgbClr val="C00000"/>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信息技术</a:t>
                      </a: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的发展，具有</a:t>
                      </a:r>
                      <a:r>
                        <a:rPr kumimoji="0" lang="zh-CN" sz="2400" b="1" i="0" u="none" strike="noStrike" cap="none" normalizeH="0" baseline="0" dirty="0" smtClean="0">
                          <a:ln>
                            <a:noFill/>
                          </a:ln>
                          <a:solidFill>
                            <a:srgbClr val="00B0F0"/>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计时、信息处理、导航、监测</a:t>
                      </a: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等多种功能的</a:t>
                      </a:r>
                      <a:r>
                        <a:rPr kumimoji="0" lang="zh-CN" sz="2400" b="1" i="0" u="none" strike="noStrike" cap="none" normalizeH="0" baseline="0" dirty="0" smtClean="0">
                          <a:ln>
                            <a:noFill/>
                          </a:ln>
                          <a:solidFill>
                            <a:srgbClr val="FF0000"/>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智能手表</a:t>
                      </a:r>
                      <a:r>
                        <a:rPr kumimoji="0" lang="zh-CN" sz="2400" b="1" i="0" u="none" strike="noStrike" cap="none" normalizeH="0" baseline="0" dirty="0" smtClean="0">
                          <a:ln>
                            <a:noFill/>
                          </a:ln>
                          <a:solidFill>
                            <a:srgbClr val="333333"/>
                          </a:solidFill>
                          <a:effectLst>
                            <a:outerShdw blurRad="38100" dist="38100" dir="2700000" algn="tl">
                              <a:srgbClr val="C0C0C0"/>
                            </a:outerShdw>
                          </a:effectLst>
                          <a:latin typeface="Calibri" panose="020F0502020204030204" pitchFamily="34" charset="0"/>
                          <a:ea typeface="楷体_GB2312" charset="-122"/>
                          <a:cs typeface="楷体" panose="02010609060101010101" pitchFamily="49" charset="-122"/>
                        </a:rPr>
                        <a:t>出现。</a:t>
                      </a:r>
                      <a:endParaRPr kumimoji="0" lang="zh-CN" sz="1600" b="1" i="0" u="none" strike="noStrike" cap="none" normalizeH="0" baseline="0" dirty="0" smtClean="0">
                        <a:ln>
                          <a:noFill/>
                        </a:ln>
                        <a:solidFill>
                          <a:schemeClr val="tx1"/>
                        </a:solidFill>
                        <a:effectLst>
                          <a:outerShdw blurRad="38100" dist="38100" dir="2700000" algn="tl">
                            <a:srgbClr val="C0C0C0"/>
                          </a:outerShdw>
                        </a:effectLst>
                        <a:latin typeface="Calibri" panose="020F0502020204030204" pitchFamily="34" charset="0"/>
                        <a:ea typeface="楷体_GB231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64540" name="Rectangle 1"/>
          <p:cNvSpPr/>
          <p:nvPr/>
        </p:nvSpPr>
        <p:spPr>
          <a:xfrm>
            <a:off x="0" y="0"/>
            <a:ext cx="9144000" cy="1508125"/>
          </a:xfrm>
          <a:prstGeom prst="rect">
            <a:avLst/>
          </a:prstGeom>
          <a:noFill/>
          <a:ln w="9525">
            <a:noFill/>
          </a:ln>
        </p:spPr>
        <p:txBody>
          <a:bodyPr anchor="ctr">
            <a:spAutoFit/>
          </a:bodyPr>
          <a:p>
            <a:pPr eaLnBrk="0" hangingPunct="0"/>
            <a:r>
              <a:rPr lang="en-US" altLang="zh-CN" sz="2800" b="1" dirty="0">
                <a:latin typeface="Calibri" panose="020F0502020204030204" pitchFamily="34" charset="0"/>
              </a:rPr>
              <a:t>42</a:t>
            </a:r>
            <a:r>
              <a:rPr lang="zh-CN" altLang="en-US" sz="2800" b="1" dirty="0">
                <a:latin typeface="Calibri" panose="020F0502020204030204" pitchFamily="34" charset="0"/>
              </a:rPr>
              <a:t>、阅读材料，完成下列要求。</a:t>
            </a:r>
            <a:endParaRPr lang="zh-CN" altLang="en-US" sz="1200" b="1" dirty="0">
              <a:latin typeface="Arial" panose="020B0604020202020204" pitchFamily="34" charset="0"/>
            </a:endParaRPr>
          </a:p>
          <a:p>
            <a:pPr eaLnBrk="0" hangingPunct="0"/>
            <a:r>
              <a:rPr lang="zh-CN" altLang="en-US" sz="2800" b="1" dirty="0">
                <a:solidFill>
                  <a:srgbClr val="E11FE1"/>
                </a:solidFill>
                <a:latin typeface="Calibri" panose="020F0502020204030204" pitchFamily="34" charset="0"/>
              </a:rPr>
              <a:t>解题思路方法</a:t>
            </a:r>
            <a:r>
              <a:rPr lang="zh-CN" altLang="en-US" sz="2800" b="1" dirty="0">
                <a:latin typeface="Calibri" panose="020F0502020204030204" pitchFamily="34" charset="0"/>
              </a:rPr>
              <a:t>（一）</a:t>
            </a:r>
            <a:r>
              <a:rPr lang="zh-CN" altLang="en-US" sz="2800" b="1" dirty="0">
                <a:solidFill>
                  <a:srgbClr val="FF0000"/>
                </a:solidFill>
                <a:latin typeface="Calibri" panose="020F0502020204030204" pitchFamily="34" charset="0"/>
              </a:rPr>
              <a:t>分类观察发现问题</a:t>
            </a:r>
            <a:endParaRPr lang="zh-CN" altLang="en-US" sz="1400" b="1" dirty="0">
              <a:solidFill>
                <a:srgbClr val="FF0000"/>
              </a:solidFill>
              <a:latin typeface="Arial" panose="020B0604020202020204" pitchFamily="34" charset="0"/>
            </a:endParaRPr>
          </a:p>
          <a:p>
            <a:pPr eaLnBrk="0" hangingPunct="0"/>
            <a:endParaRPr lang="zh-CN" altLang="en-US" sz="1200" b="1" dirty="0">
              <a:latin typeface="Arial" panose="020B0604020202020204" pitchFamily="34" charset="0"/>
            </a:endParaRPr>
          </a:p>
          <a:p>
            <a:pPr eaLnBrk="0" hangingPunct="0"/>
            <a:endParaRPr lang="zh-CN" altLang="en-US" sz="2400" b="1"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4540"/>
                                        </p:tgtEl>
                                        <p:attrNameLst>
                                          <p:attrName>style.visibility</p:attrName>
                                        </p:attrNameLst>
                                      </p:cBhvr>
                                      <p:to>
                                        <p:strVal val="visible"/>
                                      </p:to>
                                    </p:set>
                                    <p:anim calcmode="lin" valueType="num">
                                      <p:cBhvr additive="base">
                                        <p:cTn id="7" dur="5000" fill="hold"/>
                                        <p:tgtEl>
                                          <p:spTgt spid="64540"/>
                                        </p:tgtEl>
                                        <p:attrNameLst>
                                          <p:attrName>ppt_x</p:attrName>
                                        </p:attrNameLst>
                                      </p:cBhvr>
                                      <p:tavLst>
                                        <p:tav tm="0">
                                          <p:val>
                                            <p:strVal val="#ppt_x"/>
                                          </p:val>
                                        </p:tav>
                                        <p:tav tm="100000">
                                          <p:val>
                                            <p:strVal val="#ppt_x"/>
                                          </p:val>
                                        </p:tav>
                                      </p:tavLst>
                                    </p:anim>
                                    <p:anim calcmode="lin" valueType="num">
                                      <p:cBhvr additive="base">
                                        <p:cTn id="8" dur="5000" fill="hold"/>
                                        <p:tgtEl>
                                          <p:spTgt spid="6454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0" fill="hold"/>
                                        <p:tgtEl>
                                          <p:spTgt spid="4"/>
                                        </p:tgtEl>
                                        <p:attrNameLst>
                                          <p:attrName>ppt_x</p:attrName>
                                        </p:attrNameLst>
                                      </p:cBhvr>
                                      <p:tavLst>
                                        <p:tav tm="0">
                                          <p:val>
                                            <p:strVal val="#ppt_x"/>
                                          </p:val>
                                        </p:tav>
                                        <p:tav tm="100000">
                                          <p:val>
                                            <p:strVal val="#ppt_x"/>
                                          </p:val>
                                        </p:tav>
                                      </p:tavLst>
                                    </p:anim>
                                    <p:anim calcmode="lin" valueType="num">
                                      <p:cBhvr additive="base">
                                        <p:cTn id="14"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4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解题思路</a:t>
            </a:r>
            <a:endParaRPr kumimoji="0" lang="en-US" altLang="zh-CN"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（一）分类观察、发现问题、提取信息</a:t>
            </a:r>
            <a:endPar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（找角度、切入点）</a:t>
            </a:r>
            <a:endPar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一、不同时间术语的含义</a:t>
            </a:r>
            <a:endPar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二、钟表名称的变化</a:t>
            </a:r>
            <a:endParaRPr kumimoji="0" lang="en-US" altLang="zh-CN"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mn-lt"/>
                <a:ea typeface="+mn-ea"/>
                <a:cs typeface="+mn-cs"/>
              </a:rPr>
              <a:t>三、钟表功能的增加</a:t>
            </a:r>
            <a:endParaRPr kumimoji="0" lang="en-US" altLang="zh-CN" sz="3600" b="1" i="0" u="none" strike="noStrike" kern="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四、钟表精确度的提高</a:t>
            </a:r>
            <a:endParaRPr kumimoji="0" lang="en-US" altLang="zh-CN" sz="36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rgbClr val="00B050"/>
                </a:solidFill>
                <a:effectLst>
                  <a:outerShdw blurRad="38100" dist="38100" dir="2700000" algn="tl">
                    <a:srgbClr val="000000">
                      <a:alpha val="43137"/>
                    </a:srgbClr>
                  </a:outerShdw>
                </a:effectLst>
                <a:uLnTx/>
                <a:uFillTx/>
                <a:latin typeface="+mn-lt"/>
                <a:ea typeface="+mn-ea"/>
                <a:cs typeface="+mn-cs"/>
              </a:rPr>
              <a:t>五、使用人群的扩大</a:t>
            </a:r>
            <a:endParaRPr kumimoji="0" lang="en-US" altLang="zh-CN" sz="3600" b="1" i="0" u="none" strike="noStrike" kern="0" cap="none" spc="0" normalizeH="0" baseline="0" noProof="0" dirty="0" smtClean="0">
              <a:ln>
                <a:noFill/>
              </a:ln>
              <a:solidFill>
                <a:srgbClr val="00B05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六、钟表发展变化的原因</a:t>
            </a:r>
            <a:endParaRPr kumimoji="0" lang="en-US" altLang="zh-CN" sz="36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charRg st="0" end="5"/>
                                            </p:txEl>
                                          </p:spTgt>
                                        </p:tgtEl>
                                        <p:attrNameLst>
                                          <p:attrName>style.visibility</p:attrName>
                                        </p:attrNameLst>
                                      </p:cBhvr>
                                      <p:to>
                                        <p:strVal val="visible"/>
                                      </p:to>
                                    </p:set>
                                    <p:animEffect transition="in" filter="fade">
                                      <p:cBhvr>
                                        <p:cTn id="7" dur="2000"/>
                                        <p:tgtEl>
                                          <p:spTgt spid="3">
                                            <p:txEl>
                                              <p:charRg st="0"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charRg st="5" end="23"/>
                                            </p:txEl>
                                          </p:spTgt>
                                        </p:tgtEl>
                                        <p:attrNameLst>
                                          <p:attrName>style.visibility</p:attrName>
                                        </p:attrNameLst>
                                      </p:cBhvr>
                                      <p:to>
                                        <p:strVal val="visible"/>
                                      </p:to>
                                    </p:set>
                                    <p:animEffect transition="in" filter="fade">
                                      <p:cBhvr>
                                        <p:cTn id="12" dur="2000"/>
                                        <p:tgtEl>
                                          <p:spTgt spid="3">
                                            <p:txEl>
                                              <p:charRg st="5" end="2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charRg st="23" end="33"/>
                                            </p:txEl>
                                          </p:spTgt>
                                        </p:tgtEl>
                                        <p:attrNameLst>
                                          <p:attrName>style.visibility</p:attrName>
                                        </p:attrNameLst>
                                      </p:cBhvr>
                                      <p:to>
                                        <p:strVal val="visible"/>
                                      </p:to>
                                    </p:set>
                                    <p:animEffect transition="in" filter="fade">
                                      <p:cBhvr>
                                        <p:cTn id="17" dur="2000"/>
                                        <p:tgtEl>
                                          <p:spTgt spid="3">
                                            <p:txEl>
                                              <p:charRg st="23" end="3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charRg st="33" end="45"/>
                                            </p:txEl>
                                          </p:spTgt>
                                        </p:tgtEl>
                                        <p:attrNameLst>
                                          <p:attrName>style.visibility</p:attrName>
                                        </p:attrNameLst>
                                      </p:cBhvr>
                                      <p:to>
                                        <p:strVal val="visible"/>
                                      </p:to>
                                    </p:set>
                                    <p:animEffect transition="in" filter="fade">
                                      <p:cBhvr>
                                        <p:cTn id="22" dur="2000"/>
                                        <p:tgtEl>
                                          <p:spTgt spid="3">
                                            <p:txEl>
                                              <p:charRg st="33" end="4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charRg st="45" end="55"/>
                                            </p:txEl>
                                          </p:spTgt>
                                        </p:tgtEl>
                                        <p:attrNameLst>
                                          <p:attrName>style.visibility</p:attrName>
                                        </p:attrNameLst>
                                      </p:cBhvr>
                                      <p:to>
                                        <p:strVal val="visible"/>
                                      </p:to>
                                    </p:set>
                                    <p:animEffect transition="in" filter="fade">
                                      <p:cBhvr>
                                        <p:cTn id="27" dur="2000"/>
                                        <p:tgtEl>
                                          <p:spTgt spid="3">
                                            <p:txEl>
                                              <p:charRg st="45" end="5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charRg st="55" end="65"/>
                                            </p:txEl>
                                          </p:spTgt>
                                        </p:tgtEl>
                                        <p:attrNameLst>
                                          <p:attrName>style.visibility</p:attrName>
                                        </p:attrNameLst>
                                      </p:cBhvr>
                                      <p:to>
                                        <p:strVal val="visible"/>
                                      </p:to>
                                    </p:set>
                                    <p:animEffect transition="in" filter="fade">
                                      <p:cBhvr>
                                        <p:cTn id="32" dur="2000"/>
                                        <p:tgtEl>
                                          <p:spTgt spid="3">
                                            <p:txEl>
                                              <p:charRg st="55" end="6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charRg st="65" end="76"/>
                                            </p:txEl>
                                          </p:spTgt>
                                        </p:tgtEl>
                                        <p:attrNameLst>
                                          <p:attrName>style.visibility</p:attrName>
                                        </p:attrNameLst>
                                      </p:cBhvr>
                                      <p:to>
                                        <p:strVal val="visible"/>
                                      </p:to>
                                    </p:set>
                                    <p:animEffect transition="in" filter="fade">
                                      <p:cBhvr>
                                        <p:cTn id="37" dur="2000"/>
                                        <p:tgtEl>
                                          <p:spTgt spid="3">
                                            <p:txEl>
                                              <p:charRg st="65" end="7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charRg st="76" end="86"/>
                                            </p:txEl>
                                          </p:spTgt>
                                        </p:tgtEl>
                                        <p:attrNameLst>
                                          <p:attrName>style.visibility</p:attrName>
                                        </p:attrNameLst>
                                      </p:cBhvr>
                                      <p:to>
                                        <p:strVal val="visible"/>
                                      </p:to>
                                    </p:set>
                                    <p:animEffect transition="in" filter="fade">
                                      <p:cBhvr>
                                        <p:cTn id="42" dur="2000"/>
                                        <p:tgtEl>
                                          <p:spTgt spid="3">
                                            <p:txEl>
                                              <p:charRg st="76" end="8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charRg st="86" end="98"/>
                                            </p:txEl>
                                          </p:spTgt>
                                        </p:tgtEl>
                                        <p:attrNameLst>
                                          <p:attrName>style.visibility</p:attrName>
                                        </p:attrNameLst>
                                      </p:cBhvr>
                                      <p:to>
                                        <p:strVal val="visible"/>
                                      </p:to>
                                    </p:set>
                                    <p:animEffect transition="in" filter="fade">
                                      <p:cBhvr>
                                        <p:cTn id="47" dur="2000"/>
                                        <p:tgtEl>
                                          <p:spTgt spid="3">
                                            <p:txEl>
                                              <p:charRg st="86" end="9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解题思路</a:t>
            </a:r>
            <a:endParaRPr kumimoji="0" lang="en-US" alt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（二）史论结合</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史实简明   观点清晰</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钟表名称的变化</a:t>
            </a:r>
            <a:endParaRPr kumimoji="0" lang="en-US" alt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（日晷</a:t>
            </a:r>
            <a:r>
              <a:rPr kumimoji="0" lang="en-US" alt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智能手表）</a:t>
            </a:r>
            <a:endParaRPr kumimoji="0" lang="en-US" alt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mn-lt"/>
                <a:ea typeface="+mn-ea"/>
                <a:cs typeface="+mn-cs"/>
              </a:rPr>
              <a:t>钟表功能的增加</a:t>
            </a:r>
            <a:endParaRPr kumimoji="0" lang="en-US" altLang="zh-CN" sz="2800" b="1" i="0" u="none" strike="noStrike" kern="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mn-lt"/>
                <a:ea typeface="+mn-ea"/>
                <a:cs typeface="+mn-cs"/>
              </a:rPr>
              <a:t>（计时</a:t>
            </a:r>
            <a:r>
              <a:rPr kumimoji="0" lang="en-US" altLang="zh-CN" sz="2800" b="1" i="0" u="none" strike="noStrike" kern="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mn-lt"/>
                <a:ea typeface="+mn-ea"/>
                <a:cs typeface="+mn-cs"/>
              </a:rPr>
              <a:t>信息处理）</a:t>
            </a:r>
            <a:endParaRPr kumimoji="0" lang="en-US" altLang="zh-CN" sz="2800" b="1" i="0" u="none" strike="noStrike" kern="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钟表精确度的提高</a:t>
            </a:r>
            <a:endParaRPr kumimoji="0" lang="en-US" altLang="zh-CN" sz="28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（时刻</a:t>
            </a:r>
            <a:r>
              <a:rPr kumimoji="0" lang="en-US" altLang="zh-CN" sz="28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——1</a:t>
            </a:r>
            <a:r>
              <a:rPr kumimoji="0" lang="zh-CN" altLang="en-US" sz="28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秒</a:t>
            </a:r>
            <a:r>
              <a:rPr kumimoji="0" lang="en-US" altLang="zh-CN" sz="28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百万年）</a:t>
            </a:r>
            <a:endParaRPr kumimoji="0" lang="en-US" altLang="zh-CN" sz="28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rgbClr val="00B050"/>
                </a:solidFill>
                <a:effectLst>
                  <a:outerShdw blurRad="38100" dist="38100" dir="2700000" algn="tl">
                    <a:srgbClr val="000000">
                      <a:alpha val="43137"/>
                    </a:srgbClr>
                  </a:outerShdw>
                </a:effectLst>
                <a:uLnTx/>
                <a:uFillTx/>
                <a:latin typeface="+mn-lt"/>
                <a:ea typeface="+mn-ea"/>
                <a:cs typeface="+mn-cs"/>
              </a:rPr>
              <a:t>使用人群的扩大</a:t>
            </a:r>
            <a:endParaRPr kumimoji="0" lang="en-US" altLang="zh-CN" sz="2800" b="1" i="0" u="none" strike="noStrike" kern="0" cap="none" spc="0" normalizeH="0" baseline="0" noProof="0" dirty="0" smtClean="0">
              <a:ln>
                <a:noFill/>
              </a:ln>
              <a:solidFill>
                <a:srgbClr val="00B05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rgbClr val="00B050"/>
                </a:solidFill>
                <a:effectLst>
                  <a:outerShdw blurRad="38100" dist="38100" dir="2700000" algn="tl">
                    <a:srgbClr val="000000">
                      <a:alpha val="43137"/>
                    </a:srgbClr>
                  </a:outerShdw>
                </a:effectLst>
                <a:uLnTx/>
                <a:uFillTx/>
                <a:latin typeface="+mn-lt"/>
                <a:ea typeface="+mn-ea"/>
                <a:cs typeface="+mn-cs"/>
              </a:rPr>
              <a:t>（女性奢侈品</a:t>
            </a:r>
            <a:r>
              <a:rPr kumimoji="0" lang="en-US" altLang="zh-CN" sz="2800" b="1" i="0" u="none" strike="noStrike" kern="0" cap="none" spc="0" normalizeH="0" baseline="0" noProof="0" dirty="0" smtClean="0">
                <a:ln>
                  <a:noFill/>
                </a:ln>
                <a:solidFill>
                  <a:srgbClr val="00B050"/>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rgbClr val="00B050"/>
                </a:solidFill>
                <a:effectLst>
                  <a:outerShdw blurRad="38100" dist="38100" dir="2700000" algn="tl">
                    <a:srgbClr val="000000">
                      <a:alpha val="43137"/>
                    </a:srgbClr>
                  </a:outerShdw>
                </a:effectLst>
                <a:uLnTx/>
                <a:uFillTx/>
                <a:latin typeface="+mn-lt"/>
                <a:ea typeface="+mn-ea"/>
                <a:cs typeface="+mn-cs"/>
              </a:rPr>
              <a:t>各阶层男女）</a:t>
            </a:r>
            <a:endParaRPr kumimoji="0" lang="en-US" altLang="zh-CN" sz="2800" b="1" i="0" u="none" strike="noStrike" kern="0" cap="none" spc="0" normalizeH="0" baseline="0" noProof="0" dirty="0" smtClean="0">
              <a:ln>
                <a:noFill/>
              </a:ln>
              <a:solidFill>
                <a:srgbClr val="00B05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钟表发展变化的原因</a:t>
            </a:r>
            <a:endParaRPr kumimoji="0" lang="en-US" altLang="zh-CN"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（简单机械原理</a:t>
            </a:r>
            <a:r>
              <a:rPr kumimoji="0" lang="en-US" altLang="zh-CN"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原子物理学</a:t>
            </a:r>
            <a:r>
              <a:rPr kumimoji="0" lang="en-US" altLang="zh-CN"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a:t>
            </a:r>
            <a:r>
              <a:rPr kumimoji="0" lang="zh-CN" altLang="en-US"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信息技术）</a:t>
            </a:r>
            <a:endParaRPr kumimoji="0" lang="en-US" altLang="zh-CN"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charRg st="0" end="5"/>
                                            </p:txEl>
                                          </p:spTgt>
                                        </p:tgtEl>
                                        <p:attrNameLst>
                                          <p:attrName>style.visibility</p:attrName>
                                        </p:attrNameLst>
                                      </p:cBhvr>
                                      <p:to>
                                        <p:strVal val="visible"/>
                                      </p:to>
                                    </p:set>
                                    <p:animEffect transition="in" filter="fade">
                                      <p:cBhvr>
                                        <p:cTn id="7" dur="2000"/>
                                        <p:tgtEl>
                                          <p:spTgt spid="3">
                                            <p:txEl>
                                              <p:charRg st="0"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charRg st="5" end="13"/>
                                            </p:txEl>
                                          </p:spTgt>
                                        </p:tgtEl>
                                        <p:attrNameLst>
                                          <p:attrName>style.visibility</p:attrName>
                                        </p:attrNameLst>
                                      </p:cBhvr>
                                      <p:to>
                                        <p:strVal val="visible"/>
                                      </p:to>
                                    </p:set>
                                    <p:animEffect transition="in" filter="fade">
                                      <p:cBhvr>
                                        <p:cTn id="12" dur="2000"/>
                                        <p:tgtEl>
                                          <p:spTgt spid="3">
                                            <p:txEl>
                                              <p:charRg st="5" end="1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charRg st="13" end="25"/>
                                            </p:txEl>
                                          </p:spTgt>
                                        </p:tgtEl>
                                        <p:attrNameLst>
                                          <p:attrName>style.visibility</p:attrName>
                                        </p:attrNameLst>
                                      </p:cBhvr>
                                      <p:to>
                                        <p:strVal val="visible"/>
                                      </p:to>
                                    </p:set>
                                    <p:animEffect transition="in" filter="fade">
                                      <p:cBhvr>
                                        <p:cTn id="17" dur="2000"/>
                                        <p:tgtEl>
                                          <p:spTgt spid="3">
                                            <p:txEl>
                                              <p:charRg st="13" end="2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charRg st="25" end="33"/>
                                            </p:txEl>
                                          </p:spTgt>
                                        </p:tgtEl>
                                        <p:attrNameLst>
                                          <p:attrName>style.visibility</p:attrName>
                                        </p:attrNameLst>
                                      </p:cBhvr>
                                      <p:to>
                                        <p:strVal val="visible"/>
                                      </p:to>
                                    </p:set>
                                    <p:animEffect transition="in" filter="fade">
                                      <p:cBhvr>
                                        <p:cTn id="22" dur="2000"/>
                                        <p:tgtEl>
                                          <p:spTgt spid="3">
                                            <p:txEl>
                                              <p:charRg st="25" end="3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charRg st="33" end="44"/>
                                            </p:txEl>
                                          </p:spTgt>
                                        </p:tgtEl>
                                        <p:attrNameLst>
                                          <p:attrName>style.visibility</p:attrName>
                                        </p:attrNameLst>
                                      </p:cBhvr>
                                      <p:to>
                                        <p:strVal val="visible"/>
                                      </p:to>
                                    </p:set>
                                    <p:animEffect transition="in" filter="fade">
                                      <p:cBhvr>
                                        <p:cTn id="27" dur="2000"/>
                                        <p:tgtEl>
                                          <p:spTgt spid="3">
                                            <p:txEl>
                                              <p:charRg st="33" end="4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charRg st="44" end="52"/>
                                            </p:txEl>
                                          </p:spTgt>
                                        </p:tgtEl>
                                        <p:attrNameLst>
                                          <p:attrName>style.visibility</p:attrName>
                                        </p:attrNameLst>
                                      </p:cBhvr>
                                      <p:to>
                                        <p:strVal val="visible"/>
                                      </p:to>
                                    </p:set>
                                    <p:animEffect transition="in" filter="fade">
                                      <p:cBhvr>
                                        <p:cTn id="32" dur="2000"/>
                                        <p:tgtEl>
                                          <p:spTgt spid="3">
                                            <p:txEl>
                                              <p:charRg st="44" end="5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charRg st="52" end="63"/>
                                            </p:txEl>
                                          </p:spTgt>
                                        </p:tgtEl>
                                        <p:attrNameLst>
                                          <p:attrName>style.visibility</p:attrName>
                                        </p:attrNameLst>
                                      </p:cBhvr>
                                      <p:to>
                                        <p:strVal val="visible"/>
                                      </p:to>
                                    </p:set>
                                    <p:animEffect transition="in" filter="fade">
                                      <p:cBhvr>
                                        <p:cTn id="37" dur="2000"/>
                                        <p:tgtEl>
                                          <p:spTgt spid="3">
                                            <p:txEl>
                                              <p:charRg st="52" end="6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charRg st="63" end="72"/>
                                            </p:txEl>
                                          </p:spTgt>
                                        </p:tgtEl>
                                        <p:attrNameLst>
                                          <p:attrName>style.visibility</p:attrName>
                                        </p:attrNameLst>
                                      </p:cBhvr>
                                      <p:to>
                                        <p:strVal val="visible"/>
                                      </p:to>
                                    </p:set>
                                    <p:animEffect transition="in" filter="fade">
                                      <p:cBhvr>
                                        <p:cTn id="42" dur="2000"/>
                                        <p:tgtEl>
                                          <p:spTgt spid="3">
                                            <p:txEl>
                                              <p:charRg st="63" end="7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charRg st="72" end="85"/>
                                            </p:txEl>
                                          </p:spTgt>
                                        </p:tgtEl>
                                        <p:attrNameLst>
                                          <p:attrName>style.visibility</p:attrName>
                                        </p:attrNameLst>
                                      </p:cBhvr>
                                      <p:to>
                                        <p:strVal val="visible"/>
                                      </p:to>
                                    </p:set>
                                    <p:animEffect transition="in" filter="fade">
                                      <p:cBhvr>
                                        <p:cTn id="47" dur="2000"/>
                                        <p:tgtEl>
                                          <p:spTgt spid="3">
                                            <p:txEl>
                                              <p:charRg st="72" end="8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charRg st="85" end="93"/>
                                            </p:txEl>
                                          </p:spTgt>
                                        </p:tgtEl>
                                        <p:attrNameLst>
                                          <p:attrName>style.visibility</p:attrName>
                                        </p:attrNameLst>
                                      </p:cBhvr>
                                      <p:to>
                                        <p:strVal val="visible"/>
                                      </p:to>
                                    </p:set>
                                    <p:animEffect transition="in" filter="fade">
                                      <p:cBhvr>
                                        <p:cTn id="52" dur="2000"/>
                                        <p:tgtEl>
                                          <p:spTgt spid="3">
                                            <p:txEl>
                                              <p:charRg st="85" end="9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charRg st="93" end="108"/>
                                            </p:txEl>
                                          </p:spTgt>
                                        </p:tgtEl>
                                        <p:attrNameLst>
                                          <p:attrName>style.visibility</p:attrName>
                                        </p:attrNameLst>
                                      </p:cBhvr>
                                      <p:to>
                                        <p:strVal val="visible"/>
                                      </p:to>
                                    </p:set>
                                    <p:animEffect transition="in" filter="fade">
                                      <p:cBhvr>
                                        <p:cTn id="57" dur="2000"/>
                                        <p:tgtEl>
                                          <p:spTgt spid="3">
                                            <p:txEl>
                                              <p:charRg st="93" end="10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charRg st="108" end="118"/>
                                            </p:txEl>
                                          </p:spTgt>
                                        </p:tgtEl>
                                        <p:attrNameLst>
                                          <p:attrName>style.visibility</p:attrName>
                                        </p:attrNameLst>
                                      </p:cBhvr>
                                      <p:to>
                                        <p:strVal val="visible"/>
                                      </p:to>
                                    </p:set>
                                    <p:animEffect transition="in" filter="fade">
                                      <p:cBhvr>
                                        <p:cTn id="62" dur="2000"/>
                                        <p:tgtEl>
                                          <p:spTgt spid="3">
                                            <p:txEl>
                                              <p:charRg st="108" end="118"/>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charRg st="118" end="140"/>
                                            </p:txEl>
                                          </p:spTgt>
                                        </p:tgtEl>
                                        <p:attrNameLst>
                                          <p:attrName>style.visibility</p:attrName>
                                        </p:attrNameLst>
                                      </p:cBhvr>
                                      <p:to>
                                        <p:strVal val="visible"/>
                                      </p:to>
                                    </p:set>
                                    <p:animEffect transition="in" filter="fade">
                                      <p:cBhvr>
                                        <p:cTn id="67" dur="2000"/>
                                        <p:tgtEl>
                                          <p:spTgt spid="3">
                                            <p:txEl>
                                              <p:charRg st="118" end="14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解题思路</a:t>
            </a:r>
            <a:endParaRPr kumimoji="0" lang="en-US" altLang="zh-CN"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（三）拟定论题</a:t>
            </a:r>
            <a:endPar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依据提取的信息综合拟定</a:t>
            </a:r>
            <a:endParaRPr kumimoji="0" lang="en-US" altLang="zh-CN" sz="36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论题契合内容</a:t>
            </a:r>
            <a:endParaRPr kumimoji="0" lang="en-US" altLang="zh-CN" sz="36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古今钟表名称变化和功能的扩展</a:t>
            </a:r>
            <a:endPar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科技进步促进钟表精确度的提高</a:t>
            </a:r>
            <a:endPar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钟表使用人群的扩大与工业革命</a:t>
            </a:r>
            <a:endPar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古今钟表演变的特点</a:t>
            </a:r>
            <a:endPar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charRg st="0" end="5"/>
                                            </p:txEl>
                                          </p:spTgt>
                                        </p:tgtEl>
                                        <p:attrNameLst>
                                          <p:attrName>style.visibility</p:attrName>
                                        </p:attrNameLst>
                                      </p:cBhvr>
                                      <p:to>
                                        <p:strVal val="visible"/>
                                      </p:to>
                                    </p:set>
                                    <p:animEffect transition="in" filter="fade">
                                      <p:cBhvr>
                                        <p:cTn id="7" dur="2000"/>
                                        <p:tgtEl>
                                          <p:spTgt spid="3">
                                            <p:txEl>
                                              <p:charRg st="0"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charRg st="5" end="13"/>
                                            </p:txEl>
                                          </p:spTgt>
                                        </p:tgtEl>
                                        <p:attrNameLst>
                                          <p:attrName>style.visibility</p:attrName>
                                        </p:attrNameLst>
                                      </p:cBhvr>
                                      <p:to>
                                        <p:strVal val="visible"/>
                                      </p:to>
                                    </p:set>
                                    <p:animEffect transition="in" filter="fade">
                                      <p:cBhvr>
                                        <p:cTn id="12" dur="2000"/>
                                        <p:tgtEl>
                                          <p:spTgt spid="3">
                                            <p:txEl>
                                              <p:charRg st="5" end="1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charRg st="13" end="25"/>
                                            </p:txEl>
                                          </p:spTgt>
                                        </p:tgtEl>
                                        <p:attrNameLst>
                                          <p:attrName>style.visibility</p:attrName>
                                        </p:attrNameLst>
                                      </p:cBhvr>
                                      <p:to>
                                        <p:strVal val="visible"/>
                                      </p:to>
                                    </p:set>
                                    <p:animEffect transition="in" filter="fade">
                                      <p:cBhvr>
                                        <p:cTn id="17" dur="2000"/>
                                        <p:tgtEl>
                                          <p:spTgt spid="3">
                                            <p:txEl>
                                              <p:charRg st="13" end="2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charRg st="25" end="32"/>
                                            </p:txEl>
                                          </p:spTgt>
                                        </p:tgtEl>
                                        <p:attrNameLst>
                                          <p:attrName>style.visibility</p:attrName>
                                        </p:attrNameLst>
                                      </p:cBhvr>
                                      <p:to>
                                        <p:strVal val="visible"/>
                                      </p:to>
                                    </p:set>
                                    <p:animEffect transition="in" filter="fade">
                                      <p:cBhvr>
                                        <p:cTn id="22" dur="2000"/>
                                        <p:tgtEl>
                                          <p:spTgt spid="3">
                                            <p:txEl>
                                              <p:charRg st="25" end="3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charRg st="32" end="47"/>
                                            </p:txEl>
                                          </p:spTgt>
                                        </p:tgtEl>
                                        <p:attrNameLst>
                                          <p:attrName>style.visibility</p:attrName>
                                        </p:attrNameLst>
                                      </p:cBhvr>
                                      <p:to>
                                        <p:strVal val="visible"/>
                                      </p:to>
                                    </p:set>
                                    <p:animEffect transition="in" filter="fade">
                                      <p:cBhvr>
                                        <p:cTn id="27" dur="2000"/>
                                        <p:tgtEl>
                                          <p:spTgt spid="3">
                                            <p:txEl>
                                              <p:charRg st="32" end="4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charRg st="47" end="62"/>
                                            </p:txEl>
                                          </p:spTgt>
                                        </p:tgtEl>
                                        <p:attrNameLst>
                                          <p:attrName>style.visibility</p:attrName>
                                        </p:attrNameLst>
                                      </p:cBhvr>
                                      <p:to>
                                        <p:strVal val="visible"/>
                                      </p:to>
                                    </p:set>
                                    <p:animEffect transition="in" filter="fade">
                                      <p:cBhvr>
                                        <p:cTn id="32" dur="2000"/>
                                        <p:tgtEl>
                                          <p:spTgt spid="3">
                                            <p:txEl>
                                              <p:charRg st="47" end="6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charRg st="62" end="77"/>
                                            </p:txEl>
                                          </p:spTgt>
                                        </p:tgtEl>
                                        <p:attrNameLst>
                                          <p:attrName>style.visibility</p:attrName>
                                        </p:attrNameLst>
                                      </p:cBhvr>
                                      <p:to>
                                        <p:strVal val="visible"/>
                                      </p:to>
                                    </p:set>
                                    <p:animEffect transition="in" filter="fade">
                                      <p:cBhvr>
                                        <p:cTn id="37" dur="2000"/>
                                        <p:tgtEl>
                                          <p:spTgt spid="3">
                                            <p:txEl>
                                              <p:charRg st="62" end="7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charRg st="77" end="87"/>
                                            </p:txEl>
                                          </p:spTgt>
                                        </p:tgtEl>
                                        <p:attrNameLst>
                                          <p:attrName>style.visibility</p:attrName>
                                        </p:attrNameLst>
                                      </p:cBhvr>
                                      <p:to>
                                        <p:strVal val="visible"/>
                                      </p:to>
                                    </p:set>
                                    <p:animEffect transition="in" filter="fade">
                                      <p:cBhvr>
                                        <p:cTn id="42" dur="2000"/>
                                        <p:tgtEl>
                                          <p:spTgt spid="3">
                                            <p:txEl>
                                              <p:charRg st="77" end="8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解题思路</a:t>
            </a:r>
            <a:endParaRPr kumimoji="0" lang="en-US" altLang="zh-CN"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（四）答题提纲</a:t>
            </a:r>
            <a:endPar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论题</a:t>
            </a:r>
            <a:endPar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古今钟表演变的特点</a:t>
            </a:r>
            <a:endParaRPr kumimoji="0" lang="en-US" altLang="zh-CN" sz="36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论证</a:t>
            </a:r>
            <a:r>
              <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史论结合 </a:t>
            </a:r>
            <a:endPar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史实简明   </a:t>
            </a:r>
            <a:r>
              <a:rPr kumimoji="0" lang="zh-CN" altLang="en-US" sz="36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观点清晰</a:t>
            </a:r>
            <a:endParaRPr kumimoji="0" lang="en-US" altLang="zh-CN" sz="36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结论</a:t>
            </a:r>
            <a:endPar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照应论题</a:t>
            </a:r>
            <a:r>
              <a:rPr kumimoji="0" lang="en-US" altLang="zh-CN"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altLang="en-US"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钟表变化的原因（分析时间术语含义）</a:t>
            </a:r>
            <a:endParaRPr kumimoji="0" lang="en-US" altLang="zh-CN" sz="36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6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升华认识</a:t>
            </a:r>
            <a:r>
              <a:rPr kumimoji="0" lang="en-US" altLang="zh-CN" sz="36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a:t>
            </a:r>
            <a:r>
              <a:rPr kumimoji="0" lang="zh-CN" altLang="en-US" sz="36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对社会生活和科技的影响</a:t>
            </a:r>
            <a:endParaRPr kumimoji="0" lang="en-US" altLang="zh-CN" sz="36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charRg st="0" end="5"/>
                                            </p:txEl>
                                          </p:spTgt>
                                        </p:tgtEl>
                                        <p:attrNameLst>
                                          <p:attrName>style.visibility</p:attrName>
                                        </p:attrNameLst>
                                      </p:cBhvr>
                                      <p:to>
                                        <p:strVal val="visible"/>
                                      </p:to>
                                    </p:set>
                                    <p:animEffect transition="in" filter="fade">
                                      <p:cBhvr>
                                        <p:cTn id="7" dur="2000"/>
                                        <p:tgtEl>
                                          <p:spTgt spid="3">
                                            <p:txEl>
                                              <p:charRg st="0"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charRg st="5" end="13"/>
                                            </p:txEl>
                                          </p:spTgt>
                                        </p:tgtEl>
                                        <p:attrNameLst>
                                          <p:attrName>style.visibility</p:attrName>
                                        </p:attrNameLst>
                                      </p:cBhvr>
                                      <p:to>
                                        <p:strVal val="visible"/>
                                      </p:to>
                                    </p:set>
                                    <p:animEffect transition="in" filter="fade">
                                      <p:cBhvr>
                                        <p:cTn id="12" dur="2000"/>
                                        <p:tgtEl>
                                          <p:spTgt spid="3">
                                            <p:txEl>
                                              <p:charRg st="5" end="1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charRg st="13" end="16"/>
                                            </p:txEl>
                                          </p:spTgt>
                                        </p:tgtEl>
                                        <p:attrNameLst>
                                          <p:attrName>style.visibility</p:attrName>
                                        </p:attrNameLst>
                                      </p:cBhvr>
                                      <p:to>
                                        <p:strVal val="visible"/>
                                      </p:to>
                                    </p:set>
                                    <p:animEffect transition="in" filter="fade">
                                      <p:cBhvr>
                                        <p:cTn id="17" dur="2000"/>
                                        <p:tgtEl>
                                          <p:spTgt spid="3">
                                            <p:txEl>
                                              <p:charRg st="13" end="1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charRg st="16" end="26"/>
                                            </p:txEl>
                                          </p:spTgt>
                                        </p:tgtEl>
                                        <p:attrNameLst>
                                          <p:attrName>style.visibility</p:attrName>
                                        </p:attrNameLst>
                                      </p:cBhvr>
                                      <p:to>
                                        <p:strVal val="visible"/>
                                      </p:to>
                                    </p:set>
                                    <p:animEffect transition="in" filter="fade">
                                      <p:cBhvr>
                                        <p:cTn id="22" dur="2000"/>
                                        <p:tgtEl>
                                          <p:spTgt spid="3">
                                            <p:txEl>
                                              <p:charRg st="16" end="2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charRg st="26" end="36"/>
                                            </p:txEl>
                                          </p:spTgt>
                                        </p:tgtEl>
                                        <p:attrNameLst>
                                          <p:attrName>style.visibility</p:attrName>
                                        </p:attrNameLst>
                                      </p:cBhvr>
                                      <p:to>
                                        <p:strVal val="visible"/>
                                      </p:to>
                                    </p:set>
                                    <p:animEffect transition="in" filter="fade">
                                      <p:cBhvr>
                                        <p:cTn id="27" dur="2000"/>
                                        <p:tgtEl>
                                          <p:spTgt spid="3">
                                            <p:txEl>
                                              <p:charRg st="26" end="3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charRg st="36" end="48"/>
                                            </p:txEl>
                                          </p:spTgt>
                                        </p:tgtEl>
                                        <p:attrNameLst>
                                          <p:attrName>style.visibility</p:attrName>
                                        </p:attrNameLst>
                                      </p:cBhvr>
                                      <p:to>
                                        <p:strVal val="visible"/>
                                      </p:to>
                                    </p:set>
                                    <p:animEffect transition="in" filter="fade">
                                      <p:cBhvr>
                                        <p:cTn id="32" dur="2000"/>
                                        <p:tgtEl>
                                          <p:spTgt spid="3">
                                            <p:txEl>
                                              <p:charRg st="36" end="4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charRg st="48" end="51"/>
                                            </p:txEl>
                                          </p:spTgt>
                                        </p:tgtEl>
                                        <p:attrNameLst>
                                          <p:attrName>style.visibility</p:attrName>
                                        </p:attrNameLst>
                                      </p:cBhvr>
                                      <p:to>
                                        <p:strVal val="visible"/>
                                      </p:to>
                                    </p:set>
                                    <p:animEffect transition="in" filter="fade">
                                      <p:cBhvr>
                                        <p:cTn id="37" dur="2000"/>
                                        <p:tgtEl>
                                          <p:spTgt spid="3">
                                            <p:txEl>
                                              <p:charRg st="48" end="5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charRg st="51" end="75"/>
                                            </p:txEl>
                                          </p:spTgt>
                                        </p:tgtEl>
                                        <p:attrNameLst>
                                          <p:attrName>style.visibility</p:attrName>
                                        </p:attrNameLst>
                                      </p:cBhvr>
                                      <p:to>
                                        <p:strVal val="visible"/>
                                      </p:to>
                                    </p:set>
                                    <p:animEffect transition="in" filter="fade">
                                      <p:cBhvr>
                                        <p:cTn id="42" dur="2000"/>
                                        <p:tgtEl>
                                          <p:spTgt spid="3">
                                            <p:txEl>
                                              <p:charRg st="51" end="7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charRg st="75" end="93"/>
                                            </p:txEl>
                                          </p:spTgt>
                                        </p:tgtEl>
                                        <p:attrNameLst>
                                          <p:attrName>style.visibility</p:attrName>
                                        </p:attrNameLst>
                                      </p:cBhvr>
                                      <p:to>
                                        <p:strVal val="visible"/>
                                      </p:to>
                                    </p:set>
                                    <p:animEffect transition="in" filter="fade">
                                      <p:cBhvr>
                                        <p:cTn id="47" dur="2000"/>
                                        <p:tgtEl>
                                          <p:spTgt spid="3">
                                            <p:txEl>
                                              <p:charRg st="75" end="9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示例</a:t>
            </a:r>
            <a:endParaRPr kumimoji="0" lang="en-US" altLang="zh-CN"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论题</a:t>
            </a:r>
            <a:endParaRPr kumimoji="0" lang="en-US" altLang="zh-CN" sz="24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古今钟表演变的特点</a:t>
            </a:r>
            <a:endParaRPr kumimoji="0" lang="en-US" altLang="zh-CN"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论证</a:t>
            </a:r>
            <a:endParaRPr kumimoji="0" lang="en-US" altLang="zh-CN" sz="24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钟表的名称不断变化，</a:t>
            </a:r>
            <a:r>
              <a:rPr kumimoji="0" lang="zh-CN" altLang="en-US" sz="2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从古代中国的日晷，到中世纪西欧的机械表、近代初期的怀表、工业革命时期的手表和现代的原子钟及智能手表。</a:t>
            </a:r>
            <a:endParaRPr kumimoji="0" lang="en-US" altLang="zh-CN" sz="2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功能不断增加，</a:t>
            </a:r>
            <a:r>
              <a:rPr kumimoji="0" lang="zh-CN" altLang="en-US" sz="2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从最初的单一计时到信息处理、监测和导航等。</a:t>
            </a:r>
            <a:endParaRPr kumimoji="0" lang="en-US" altLang="zh-CN" sz="2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精确度日渐提高，</a:t>
            </a:r>
            <a:r>
              <a:rPr kumimoji="0" lang="zh-CN" altLang="en-US" sz="2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从粗略计时到记录刻、时，至误差仅</a:t>
            </a:r>
            <a:r>
              <a:rPr kumimoji="0" lang="en-US" altLang="zh-CN" sz="2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a:t>
            </a:r>
            <a:r>
              <a:rPr kumimoji="0" lang="zh-CN" altLang="en-US" sz="2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秒</a:t>
            </a:r>
            <a:r>
              <a:rPr kumimoji="0" lang="en-US" altLang="zh-CN" sz="2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altLang="en-US" sz="2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百万年。</a:t>
            </a:r>
            <a:endParaRPr kumimoji="0" lang="en-US" altLang="zh-CN" sz="2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使用人群逐渐扩大，</a:t>
            </a:r>
            <a:r>
              <a:rPr kumimoji="0" lang="zh-CN" altLang="en-US" sz="2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从上层女性的奢侈品到社会各阶层男女的广泛使用。</a:t>
            </a:r>
            <a:endParaRPr kumimoji="0" lang="en-US" altLang="zh-CN" sz="2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结论</a:t>
            </a:r>
            <a:endParaRPr kumimoji="0" lang="en-US" altLang="zh-CN" sz="24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钟表的演变，</a:t>
            </a:r>
            <a:r>
              <a:rPr kumimoji="0" lang="zh-CN" altLang="en-US"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是人类社会发展、技术和科学进步的结果</a:t>
            </a:r>
            <a:r>
              <a:rPr kumimoji="0" lang="zh-CN" altLang="en-US" sz="24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。从最初观察太阳、简单机械原理到近现代原子物理学和信息技术的突飞猛进。同时，</a:t>
            </a:r>
            <a:r>
              <a:rPr kumimoji="0" lang="zh-CN" altLang="en-US"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改变了人类的社会生活，促进科技的进一步发展。</a:t>
            </a:r>
            <a:endParaRPr kumimoji="0" lang="en-US" altLang="zh-CN"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charRg st="0" end="3"/>
                                            </p:txEl>
                                          </p:spTgt>
                                        </p:tgtEl>
                                        <p:attrNameLst>
                                          <p:attrName>style.visibility</p:attrName>
                                        </p:attrNameLst>
                                      </p:cBhvr>
                                      <p:to>
                                        <p:strVal val="visible"/>
                                      </p:to>
                                    </p:set>
                                    <p:animEffect transition="in" filter="fade">
                                      <p:cBhvr>
                                        <p:cTn id="7" dur="2000"/>
                                        <p:tgtEl>
                                          <p:spTgt spid="3">
                                            <p:txEl>
                                              <p:charRg st="0"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charRg st="3" end="6"/>
                                            </p:txEl>
                                          </p:spTgt>
                                        </p:tgtEl>
                                        <p:attrNameLst>
                                          <p:attrName>style.visibility</p:attrName>
                                        </p:attrNameLst>
                                      </p:cBhvr>
                                      <p:to>
                                        <p:strVal val="visible"/>
                                      </p:to>
                                    </p:set>
                                    <p:animEffect transition="in" filter="fade">
                                      <p:cBhvr>
                                        <p:cTn id="12" dur="2000"/>
                                        <p:tgtEl>
                                          <p:spTgt spid="3">
                                            <p:txEl>
                                              <p:charRg st="3"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charRg st="6" end="16"/>
                                            </p:txEl>
                                          </p:spTgt>
                                        </p:tgtEl>
                                        <p:attrNameLst>
                                          <p:attrName>style.visibility</p:attrName>
                                        </p:attrNameLst>
                                      </p:cBhvr>
                                      <p:to>
                                        <p:strVal val="visible"/>
                                      </p:to>
                                    </p:set>
                                    <p:animEffect transition="in" filter="fade">
                                      <p:cBhvr>
                                        <p:cTn id="17" dur="2000"/>
                                        <p:tgtEl>
                                          <p:spTgt spid="3">
                                            <p:txEl>
                                              <p:charRg st="6" end="1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charRg st="16" end="19"/>
                                            </p:txEl>
                                          </p:spTgt>
                                        </p:tgtEl>
                                        <p:attrNameLst>
                                          <p:attrName>style.visibility</p:attrName>
                                        </p:attrNameLst>
                                      </p:cBhvr>
                                      <p:to>
                                        <p:strVal val="visible"/>
                                      </p:to>
                                    </p:set>
                                    <p:animEffect transition="in" filter="fade">
                                      <p:cBhvr>
                                        <p:cTn id="22" dur="2000"/>
                                        <p:tgtEl>
                                          <p:spTgt spid="3">
                                            <p:txEl>
                                              <p:charRg st="16" end="1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charRg st="19" end="80"/>
                                            </p:txEl>
                                          </p:spTgt>
                                        </p:tgtEl>
                                        <p:attrNameLst>
                                          <p:attrName>style.visibility</p:attrName>
                                        </p:attrNameLst>
                                      </p:cBhvr>
                                      <p:to>
                                        <p:strVal val="visible"/>
                                      </p:to>
                                    </p:set>
                                    <p:animEffect transition="in" filter="fade">
                                      <p:cBhvr>
                                        <p:cTn id="27" dur="2000"/>
                                        <p:tgtEl>
                                          <p:spTgt spid="3">
                                            <p:txEl>
                                              <p:charRg st="19" end="8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charRg st="80" end="109"/>
                                            </p:txEl>
                                          </p:spTgt>
                                        </p:tgtEl>
                                        <p:attrNameLst>
                                          <p:attrName>style.visibility</p:attrName>
                                        </p:attrNameLst>
                                      </p:cBhvr>
                                      <p:to>
                                        <p:strVal val="visible"/>
                                      </p:to>
                                    </p:set>
                                    <p:animEffect transition="in" filter="fade">
                                      <p:cBhvr>
                                        <p:cTn id="32" dur="2000"/>
                                        <p:tgtEl>
                                          <p:spTgt spid="3">
                                            <p:txEl>
                                              <p:charRg st="80" end="10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charRg st="109" end="141"/>
                                            </p:txEl>
                                          </p:spTgt>
                                        </p:tgtEl>
                                        <p:attrNameLst>
                                          <p:attrName>style.visibility</p:attrName>
                                        </p:attrNameLst>
                                      </p:cBhvr>
                                      <p:to>
                                        <p:strVal val="visible"/>
                                      </p:to>
                                    </p:set>
                                    <p:animEffect transition="in" filter="fade">
                                      <p:cBhvr>
                                        <p:cTn id="37" dur="2000"/>
                                        <p:tgtEl>
                                          <p:spTgt spid="3">
                                            <p:txEl>
                                              <p:charRg st="109" end="14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charRg st="141" end="174"/>
                                            </p:txEl>
                                          </p:spTgt>
                                        </p:tgtEl>
                                        <p:attrNameLst>
                                          <p:attrName>style.visibility</p:attrName>
                                        </p:attrNameLst>
                                      </p:cBhvr>
                                      <p:to>
                                        <p:strVal val="visible"/>
                                      </p:to>
                                    </p:set>
                                    <p:animEffect transition="in" filter="fade">
                                      <p:cBhvr>
                                        <p:cTn id="42" dur="2000"/>
                                        <p:tgtEl>
                                          <p:spTgt spid="3">
                                            <p:txEl>
                                              <p:charRg st="141" end="17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charRg st="174" end="177"/>
                                            </p:txEl>
                                          </p:spTgt>
                                        </p:tgtEl>
                                        <p:attrNameLst>
                                          <p:attrName>style.visibility</p:attrName>
                                        </p:attrNameLst>
                                      </p:cBhvr>
                                      <p:to>
                                        <p:strVal val="visible"/>
                                      </p:to>
                                    </p:set>
                                    <p:animEffect transition="in" filter="fade">
                                      <p:cBhvr>
                                        <p:cTn id="47" dur="2000"/>
                                        <p:tgtEl>
                                          <p:spTgt spid="3">
                                            <p:txEl>
                                              <p:charRg st="174" end="17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charRg st="177" end="262"/>
                                            </p:txEl>
                                          </p:spTgt>
                                        </p:tgtEl>
                                        <p:attrNameLst>
                                          <p:attrName>style.visibility</p:attrName>
                                        </p:attrNameLst>
                                      </p:cBhvr>
                                      <p:to>
                                        <p:strVal val="visible"/>
                                      </p:to>
                                    </p:set>
                                    <p:animEffect transition="in" filter="fade">
                                      <p:cBhvr>
                                        <p:cTn id="52" dur="2000"/>
                                        <p:tgtEl>
                                          <p:spTgt spid="3">
                                            <p:txEl>
                                              <p:charRg st="177" end="26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14313" y="571500"/>
            <a:ext cx="8472488" cy="55546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6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二、阅读材料，从易到难，反复训练材料题的解题思路和方法</a:t>
            </a:r>
            <a:endParaRPr kumimoji="0" lang="zh-CN" altLang="en-US" sz="6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2017</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甲卷</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41</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．阅读材料，完成下列要求。（</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25</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分）</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材料一</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雍正时期，各地奏请开矿，清廷经常以“开矿聚集亡命，为地方隐忧”为由，下达“严行封禁”“永远封禁”等命令；对一批朝廷获利甚多的矿产，则由朝廷和地方官府严加控制。</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1872</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年，李鸿章在一份奏折中指出，上海各工厂“日需外洋煤铁”极多，“可忧孰甚”。他建议清政府“设法劝导官督商办，但借用洋器洋法，而不准洋人代办……于富国强兵之计殊有关系”。清政府采纳李鸿章建议，决定先在部分地区试办“开采煤铁事宜”。</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——摘编自戴逸主编《简明清史》等</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）根据材料一并结合所学知识，分析清政府在雍正年间与</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19</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世纪</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70</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年代矿业政策的差异及原因。</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2017</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甲卷</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41</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．阅读材料，完成下列要求。（</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25</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分）</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材料一</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雍正时期，各地奏请开矿，清廷经常以“开矿聚集亡命，为地方隐忧”为由，下达“严行封禁”“永远封禁”等命令；对一批朝廷获利甚多的矿产，则由朝廷和地方官府严加控制。</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1872</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年，李鸿章在一份奏折中指出，上海各工厂“日需外洋煤铁”极多，“可忧孰甚”。他建议清政府“设法劝导官督商办，但借用洋器洋法，而不准洋人代办……于富国强兵之计殊有关系”。清政府采纳李鸿章建议，决定先在部分地区试办“开采煤铁事宜”。</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——摘编自戴逸主编《简明清史》等</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）根据材料一并结合所学知识，分析清政府在雍正年间与</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19</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世纪</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70</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年代矿业政策的差异及原因。</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划分层次  画出关键词句</a:t>
            </a:r>
            <a:endParaRPr kumimoji="0" lang="en-US" alt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雍正时期</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，各地奏请开矿，清廷经常以“</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开矿聚集亡命</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，为地方隐忧”为由，下达“</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严行封禁</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”“永远封禁”等命令；</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对一批</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朝廷获利甚多的矿产</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，则由</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朝廷和地方官府严加控制。</a:t>
            </a:r>
            <a:endPar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1872</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年，</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李鸿章</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在一份奏折中指出，</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上海各工厂“日需外洋煤铁”</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极多，“可忧孰甚”。</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他建议清政府“设法劝导</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官督商办</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，但借用洋器洋法，而</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不准洋人代办</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……于</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富国强兵之计</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殊有关系”。</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清政府采纳李鸿章建议，决定先在</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部分地区试办“开采煤铁事宜”。</a:t>
            </a:r>
            <a:endPar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根据材料一并结合所学知识</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，分析清政府在雍正年间与</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19</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世纪</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70</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年代矿业政策的</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差异</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及</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原因</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charRg st="0" end="13"/>
                                            </p:txEl>
                                          </p:spTgt>
                                        </p:tgtEl>
                                        <p:attrNameLst>
                                          <p:attrName>style.visibility</p:attrName>
                                        </p:attrNameLst>
                                      </p:cBhvr>
                                      <p:to>
                                        <p:strVal val="visible"/>
                                      </p:to>
                                    </p:set>
                                    <p:animEffect transition="in" filter="fade">
                                      <p:cBhvr>
                                        <p:cTn id="7" dur="2000"/>
                                        <p:tgtEl>
                                          <p:spTgt spid="3">
                                            <p:txEl>
                                              <p:charRg st="0" end="1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charRg st="13" end="66"/>
                                            </p:txEl>
                                          </p:spTgt>
                                        </p:tgtEl>
                                        <p:attrNameLst>
                                          <p:attrName>style.visibility</p:attrName>
                                        </p:attrNameLst>
                                      </p:cBhvr>
                                      <p:to>
                                        <p:strVal val="visible"/>
                                      </p:to>
                                    </p:set>
                                    <p:animEffect transition="in" filter="fade">
                                      <p:cBhvr>
                                        <p:cTn id="12" dur="2000"/>
                                        <p:tgtEl>
                                          <p:spTgt spid="3">
                                            <p:txEl>
                                              <p:charRg st="13" end="6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charRg st="66" end="94"/>
                                            </p:txEl>
                                          </p:spTgt>
                                        </p:tgtEl>
                                        <p:attrNameLst>
                                          <p:attrName>style.visibility</p:attrName>
                                        </p:attrNameLst>
                                      </p:cBhvr>
                                      <p:to>
                                        <p:strVal val="visible"/>
                                      </p:to>
                                    </p:set>
                                    <p:animEffect transition="in" filter="fade">
                                      <p:cBhvr>
                                        <p:cTn id="17" dur="2000"/>
                                        <p:tgtEl>
                                          <p:spTgt spid="3">
                                            <p:txEl>
                                              <p:charRg st="66" end="9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charRg st="94" end="136"/>
                                            </p:txEl>
                                          </p:spTgt>
                                        </p:tgtEl>
                                        <p:attrNameLst>
                                          <p:attrName>style.visibility</p:attrName>
                                        </p:attrNameLst>
                                      </p:cBhvr>
                                      <p:to>
                                        <p:strVal val="visible"/>
                                      </p:to>
                                    </p:set>
                                    <p:animEffect transition="in" filter="fade">
                                      <p:cBhvr>
                                        <p:cTn id="22" dur="2000"/>
                                        <p:tgtEl>
                                          <p:spTgt spid="3">
                                            <p:txEl>
                                              <p:charRg st="94" end="13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charRg st="136" end="183"/>
                                            </p:txEl>
                                          </p:spTgt>
                                        </p:tgtEl>
                                        <p:attrNameLst>
                                          <p:attrName>style.visibility</p:attrName>
                                        </p:attrNameLst>
                                      </p:cBhvr>
                                      <p:to>
                                        <p:strVal val="visible"/>
                                      </p:to>
                                    </p:set>
                                    <p:animEffect transition="in" filter="fade">
                                      <p:cBhvr>
                                        <p:cTn id="27" dur="2000"/>
                                        <p:tgtEl>
                                          <p:spTgt spid="3">
                                            <p:txEl>
                                              <p:charRg st="136" end="18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charRg st="183" end="214"/>
                                            </p:txEl>
                                          </p:spTgt>
                                        </p:tgtEl>
                                        <p:attrNameLst>
                                          <p:attrName>style.visibility</p:attrName>
                                        </p:attrNameLst>
                                      </p:cBhvr>
                                      <p:to>
                                        <p:strVal val="visible"/>
                                      </p:to>
                                    </p:set>
                                    <p:animEffect transition="in" filter="fade">
                                      <p:cBhvr>
                                        <p:cTn id="32" dur="2000"/>
                                        <p:tgtEl>
                                          <p:spTgt spid="3">
                                            <p:txEl>
                                              <p:charRg st="183" end="21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charRg st="214" end="261"/>
                                            </p:txEl>
                                          </p:spTgt>
                                        </p:tgtEl>
                                        <p:attrNameLst>
                                          <p:attrName>style.visibility</p:attrName>
                                        </p:attrNameLst>
                                      </p:cBhvr>
                                      <p:to>
                                        <p:strVal val="visible"/>
                                      </p:to>
                                    </p:set>
                                    <p:animEffect transition="in" filter="fade">
                                      <p:cBhvr>
                                        <p:cTn id="37" dur="2000"/>
                                        <p:tgtEl>
                                          <p:spTgt spid="3">
                                            <p:txEl>
                                              <p:charRg st="214" end="26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7500938"/>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4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2017</a:t>
            </a:r>
            <a:r>
              <a:rPr kumimoji="0" lang="zh-CN" altLang="en-US" sz="4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甲卷</a:t>
            </a:r>
            <a:r>
              <a:rPr kumimoji="0" lang="en-US" sz="4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27</a:t>
            </a:r>
            <a:r>
              <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明初朱元璋严禁宦官读书识字，但中后期宦官读书识字逐渐制度化，士大夫甚至有针对性地编纂适合宦官学习的读本。由此可以推知，明代中后期</a:t>
            </a:r>
            <a:endPar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a:t>
            </a:r>
            <a:r>
              <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．中枢决策过程发生异变</a:t>
            </a:r>
            <a:r>
              <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endPar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B</a:t>
            </a:r>
            <a:r>
              <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．皇帝权力日趋衰落</a:t>
            </a:r>
            <a:endPar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C</a:t>
            </a:r>
            <a:r>
              <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．内阁议政功能已经丧失 </a:t>
            </a:r>
            <a:r>
              <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endPar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D</a:t>
            </a:r>
            <a:r>
              <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．宦官掌握决策权力</a:t>
            </a:r>
            <a:endParaRPr kumimoji="0" 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4000" b="1" i="0"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charRg st="0" end="74"/>
                                            </p:txEl>
                                          </p:spTgt>
                                        </p:tgtEl>
                                        <p:attrNameLst>
                                          <p:attrName>style.visibility</p:attrName>
                                        </p:attrNameLst>
                                      </p:cBhvr>
                                      <p:to>
                                        <p:strVal val="visible"/>
                                      </p:to>
                                    </p:set>
                                    <p:animEffect transition="in" filter="fade">
                                      <p:cBhvr>
                                        <p:cTn id="7" dur="2000"/>
                                        <p:tgtEl>
                                          <p:spTgt spid="3">
                                            <p:txEl>
                                              <p:charRg st="0" end="7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charRg st="74" end="90"/>
                                            </p:txEl>
                                          </p:spTgt>
                                        </p:tgtEl>
                                        <p:attrNameLst>
                                          <p:attrName>style.visibility</p:attrName>
                                        </p:attrNameLst>
                                      </p:cBhvr>
                                      <p:to>
                                        <p:strVal val="visible"/>
                                      </p:to>
                                    </p:set>
                                    <p:animEffect transition="in" filter="fade">
                                      <p:cBhvr>
                                        <p:cTn id="12" dur="2000"/>
                                        <p:tgtEl>
                                          <p:spTgt spid="3">
                                            <p:txEl>
                                              <p:charRg st="74" end="9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charRg st="90" end="101"/>
                                            </p:txEl>
                                          </p:spTgt>
                                        </p:tgtEl>
                                        <p:attrNameLst>
                                          <p:attrName>style.visibility</p:attrName>
                                        </p:attrNameLst>
                                      </p:cBhvr>
                                      <p:to>
                                        <p:strVal val="visible"/>
                                      </p:to>
                                    </p:set>
                                    <p:animEffect transition="in" filter="fade">
                                      <p:cBhvr>
                                        <p:cTn id="17" dur="2000"/>
                                        <p:tgtEl>
                                          <p:spTgt spid="3">
                                            <p:txEl>
                                              <p:charRg st="90" end="10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charRg st="101" end="120"/>
                                            </p:txEl>
                                          </p:spTgt>
                                        </p:tgtEl>
                                        <p:attrNameLst>
                                          <p:attrName>style.visibility</p:attrName>
                                        </p:attrNameLst>
                                      </p:cBhvr>
                                      <p:to>
                                        <p:strVal val="visible"/>
                                      </p:to>
                                    </p:set>
                                    <p:animEffect transition="in" filter="fade">
                                      <p:cBhvr>
                                        <p:cTn id="22" dur="2000"/>
                                        <p:tgtEl>
                                          <p:spTgt spid="3">
                                            <p:txEl>
                                              <p:charRg st="101" end="12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charRg st="120" end="131"/>
                                            </p:txEl>
                                          </p:spTgt>
                                        </p:tgtEl>
                                        <p:attrNameLst>
                                          <p:attrName>style.visibility</p:attrName>
                                        </p:attrNameLst>
                                      </p:cBhvr>
                                      <p:to>
                                        <p:strVal val="visible"/>
                                      </p:to>
                                    </p:set>
                                    <p:animEffect transition="in" filter="fade">
                                      <p:cBhvr>
                                        <p:cTn id="27" dur="2000"/>
                                        <p:tgtEl>
                                          <p:spTgt spid="3">
                                            <p:txEl>
                                              <p:charRg st="120" end="13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解析</a:t>
            </a:r>
            <a:endParaRPr kumimoji="0" lang="en-US" alt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4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政策差异</a:t>
            </a:r>
            <a:endParaRPr kumimoji="0" lang="en-US" altLang="zh-CN" sz="4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40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n-lt"/>
                <a:ea typeface="+mn-ea"/>
                <a:cs typeface="+mn-cs"/>
              </a:rPr>
              <a:t>归纳</a:t>
            </a:r>
            <a:r>
              <a:rPr kumimoji="0" lang="en-US" altLang="zh-CN" sz="40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n-lt"/>
                <a:ea typeface="+mn-ea"/>
                <a:cs typeface="+mn-cs"/>
              </a:rPr>
              <a:t>——</a:t>
            </a:r>
            <a:endParaRPr kumimoji="0" lang="en-US" altLang="zh-CN" sz="40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从材料中直接获取信息</a:t>
            </a:r>
            <a:endParaRPr kumimoji="0" lang="en-US" alt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4000" b="1" i="0" u="none" strike="noStrike" kern="0" cap="none" spc="0" normalizeH="0" baseline="0" noProof="0" dirty="0" smtClean="0">
                <a:ln>
                  <a:noFill/>
                </a:ln>
                <a:solidFill>
                  <a:srgbClr val="E11FE1"/>
                </a:solidFill>
                <a:effectLst>
                  <a:outerShdw blurRad="38100" dist="38100" dir="2700000" algn="tl">
                    <a:srgbClr val="000000">
                      <a:alpha val="43137"/>
                    </a:srgbClr>
                  </a:outerShdw>
                </a:effectLst>
                <a:uLnTx/>
                <a:uFillTx/>
                <a:latin typeface="+mn-lt"/>
                <a:ea typeface="+mn-ea"/>
                <a:cs typeface="+mn-cs"/>
              </a:rPr>
              <a:t>差异原因</a:t>
            </a:r>
            <a:endParaRPr kumimoji="0" lang="en-US" altLang="zh-CN" sz="4000" b="1" i="0" u="none" strike="noStrike" kern="0" cap="none" spc="0" normalizeH="0" baseline="0" noProof="0" dirty="0" smtClean="0">
              <a:ln>
                <a:noFill/>
              </a:ln>
              <a:solidFill>
                <a:srgbClr val="E11FE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40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n-lt"/>
                <a:ea typeface="+mn-ea"/>
                <a:cs typeface="+mn-cs"/>
              </a:rPr>
              <a:t>概括</a:t>
            </a:r>
            <a:r>
              <a:rPr kumimoji="0" lang="en-US" altLang="zh-CN" sz="40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n-lt"/>
                <a:ea typeface="+mn-ea"/>
                <a:cs typeface="+mn-cs"/>
              </a:rPr>
              <a:t>——</a:t>
            </a:r>
            <a:endParaRPr kumimoji="0" lang="en-US" altLang="zh-CN" sz="40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结合时代特征</a:t>
            </a:r>
            <a:endParaRPr kumimoji="0" lang="zh-CN" alt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分析发掘隐含的信息</a:t>
            </a:r>
            <a:endParaRPr kumimoji="0" lang="en-US" altLang="zh-CN" sz="4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charRg st="0" end="3"/>
                                            </p:txEl>
                                          </p:spTgt>
                                        </p:tgtEl>
                                        <p:attrNameLst>
                                          <p:attrName>style.visibility</p:attrName>
                                        </p:attrNameLst>
                                      </p:cBhvr>
                                      <p:to>
                                        <p:strVal val="visible"/>
                                      </p:to>
                                    </p:set>
                                    <p:animEffect transition="in" filter="fade">
                                      <p:cBhvr>
                                        <p:cTn id="7" dur="2000"/>
                                        <p:tgtEl>
                                          <p:spTgt spid="3">
                                            <p:txEl>
                                              <p:charRg st="0"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charRg st="3" end="8"/>
                                            </p:txEl>
                                          </p:spTgt>
                                        </p:tgtEl>
                                        <p:attrNameLst>
                                          <p:attrName>style.visibility</p:attrName>
                                        </p:attrNameLst>
                                      </p:cBhvr>
                                      <p:to>
                                        <p:strVal val="visible"/>
                                      </p:to>
                                    </p:set>
                                    <p:animEffect transition="in" filter="fade">
                                      <p:cBhvr>
                                        <p:cTn id="12" dur="2000"/>
                                        <p:tgtEl>
                                          <p:spTgt spid="3">
                                            <p:txEl>
                                              <p:charRg st="3"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charRg st="8" end="13"/>
                                            </p:txEl>
                                          </p:spTgt>
                                        </p:tgtEl>
                                        <p:attrNameLst>
                                          <p:attrName>style.visibility</p:attrName>
                                        </p:attrNameLst>
                                      </p:cBhvr>
                                      <p:to>
                                        <p:strVal val="visible"/>
                                      </p:to>
                                    </p:set>
                                    <p:animEffect transition="in" filter="fade">
                                      <p:cBhvr>
                                        <p:cTn id="17" dur="2000"/>
                                        <p:tgtEl>
                                          <p:spTgt spid="3">
                                            <p:txEl>
                                              <p:charRg st="8" end="1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charRg st="13" end="24"/>
                                            </p:txEl>
                                          </p:spTgt>
                                        </p:tgtEl>
                                        <p:attrNameLst>
                                          <p:attrName>style.visibility</p:attrName>
                                        </p:attrNameLst>
                                      </p:cBhvr>
                                      <p:to>
                                        <p:strVal val="visible"/>
                                      </p:to>
                                    </p:set>
                                    <p:animEffect transition="in" filter="fade">
                                      <p:cBhvr>
                                        <p:cTn id="22" dur="2000"/>
                                        <p:tgtEl>
                                          <p:spTgt spid="3">
                                            <p:txEl>
                                              <p:charRg st="13" end="2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charRg st="24" end="29"/>
                                            </p:txEl>
                                          </p:spTgt>
                                        </p:tgtEl>
                                        <p:attrNameLst>
                                          <p:attrName>style.visibility</p:attrName>
                                        </p:attrNameLst>
                                      </p:cBhvr>
                                      <p:to>
                                        <p:strVal val="visible"/>
                                      </p:to>
                                    </p:set>
                                    <p:animEffect transition="in" filter="fade">
                                      <p:cBhvr>
                                        <p:cTn id="27" dur="2000"/>
                                        <p:tgtEl>
                                          <p:spTgt spid="3">
                                            <p:txEl>
                                              <p:charRg st="24" end="2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charRg st="29" end="34"/>
                                            </p:txEl>
                                          </p:spTgt>
                                        </p:tgtEl>
                                        <p:attrNameLst>
                                          <p:attrName>style.visibility</p:attrName>
                                        </p:attrNameLst>
                                      </p:cBhvr>
                                      <p:to>
                                        <p:strVal val="visible"/>
                                      </p:to>
                                    </p:set>
                                    <p:animEffect transition="in" filter="fade">
                                      <p:cBhvr>
                                        <p:cTn id="32" dur="2000"/>
                                        <p:tgtEl>
                                          <p:spTgt spid="3">
                                            <p:txEl>
                                              <p:charRg st="29" end="3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charRg st="34" end="41"/>
                                            </p:txEl>
                                          </p:spTgt>
                                        </p:tgtEl>
                                        <p:attrNameLst>
                                          <p:attrName>style.visibility</p:attrName>
                                        </p:attrNameLst>
                                      </p:cBhvr>
                                      <p:to>
                                        <p:strVal val="visible"/>
                                      </p:to>
                                    </p:set>
                                    <p:animEffect transition="in" filter="fade">
                                      <p:cBhvr>
                                        <p:cTn id="37" dur="2000"/>
                                        <p:tgtEl>
                                          <p:spTgt spid="3">
                                            <p:txEl>
                                              <p:charRg st="34" end="4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charRg st="41" end="51"/>
                                            </p:txEl>
                                          </p:spTgt>
                                        </p:tgtEl>
                                        <p:attrNameLst>
                                          <p:attrName>style.visibility</p:attrName>
                                        </p:attrNameLst>
                                      </p:cBhvr>
                                      <p:to>
                                        <p:strVal val="visible"/>
                                      </p:to>
                                    </p:set>
                                    <p:animEffect transition="in" filter="fade">
                                      <p:cBhvr>
                                        <p:cTn id="42" dur="2000"/>
                                        <p:tgtEl>
                                          <p:spTgt spid="3">
                                            <p:txEl>
                                              <p:charRg st="41" end="5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ts val="2200"/>
              </a:lnSpc>
              <a:spcBef>
                <a:spcPct val="20000"/>
              </a:spcBef>
              <a:spcAft>
                <a:spcPct val="0"/>
              </a:spcAft>
              <a:buClrTx/>
              <a:buSzTx/>
              <a:buFontTx/>
              <a:buChar char="•"/>
              <a:defRPr/>
            </a:pPr>
            <a:r>
              <a:rPr kumimoji="0" lang="zh-CN" altLang="en-US"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归纳信息  </a:t>
            </a:r>
            <a:r>
              <a:rPr kumimoji="0" lang="zh-CN" altLang="en-US"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概括原因</a:t>
            </a:r>
            <a:endParaRPr kumimoji="0" lang="en-US" altLang="zh-CN"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200"/>
              </a:lnSpc>
              <a:spcBef>
                <a:spcPct val="20000"/>
              </a:spcBef>
              <a:spcAft>
                <a:spcPct val="0"/>
              </a:spcAft>
              <a:buClrTx/>
              <a:buSzTx/>
              <a:buFontTx/>
              <a:buChar char="•"/>
              <a:defRPr/>
            </a:pPr>
            <a:r>
              <a:rPr kumimoji="0" lang="zh-CN" sz="2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雍正时期</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，各地奏请开矿，清廷经常以“</a:t>
            </a:r>
            <a:r>
              <a:rPr kumimoji="0" lang="zh-CN" sz="2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开矿聚集亡命</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，为地方隐忧”为由，下达“</a:t>
            </a:r>
            <a:r>
              <a:rPr kumimoji="0" lang="zh-CN" sz="2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严行封禁</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”“永远封禁”等命令；</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200"/>
              </a:lnSpc>
              <a:spcBef>
                <a:spcPct val="20000"/>
              </a:spcBef>
              <a:spcAft>
                <a:spcPct val="0"/>
              </a:spcAft>
              <a:buClrTx/>
              <a:buSzTx/>
              <a:buFontTx/>
              <a:buChar char="•"/>
              <a:defRPr/>
            </a:pPr>
            <a:r>
              <a:rPr kumimoji="0" lang="zh-CN"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雍正年间，</a:t>
            </a:r>
            <a:r>
              <a:rPr kumimoji="0" lang="zh-CN" altLang="en-US"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严禁民间</a:t>
            </a:r>
            <a:r>
              <a:rPr kumimoji="0" lang="zh-CN"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开矿</a:t>
            </a:r>
            <a:r>
              <a:rPr kumimoji="0" lang="zh-CN" altLang="en-US"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a:t>
            </a:r>
            <a:endParaRPr kumimoji="0" lang="en-US" altLang="zh-CN"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200"/>
              </a:lnSpc>
              <a:spcBef>
                <a:spcPct val="20000"/>
              </a:spcBef>
              <a:spcAft>
                <a:spcPct val="0"/>
              </a:spcAft>
              <a:buClrTx/>
              <a:buSzTx/>
              <a:buFontTx/>
              <a:buChar char="•"/>
              <a:defRPr/>
            </a:pPr>
            <a:r>
              <a:rPr kumimoji="0" lang="zh-CN" altLang="en-US"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清廷认为开矿影响社会稳定；</a:t>
            </a:r>
            <a:r>
              <a:rPr kumimoji="0" lang="zh-CN"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推行重农抑商政策；</a:t>
            </a:r>
            <a:endParaRPr kumimoji="0" lang="en-US" altLang="zh-CN"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200"/>
              </a:lnSpc>
              <a:spcBef>
                <a:spcPct val="20000"/>
              </a:spcBef>
              <a:spcAft>
                <a:spcPct val="0"/>
              </a:spcAft>
              <a:buClrTx/>
              <a:buSzTx/>
              <a:buFontTx/>
              <a:buChar char="•"/>
              <a:defRPr/>
            </a:pP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对一批</a:t>
            </a:r>
            <a:r>
              <a:rPr kumimoji="0" lang="zh-CN" sz="2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朝廷获利甚多的矿产</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，则由</a:t>
            </a:r>
            <a:r>
              <a:rPr kumimoji="0" lang="zh-CN" sz="2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朝廷和地方官府严加控制。</a:t>
            </a:r>
            <a:endParaRPr kumimoji="0" lang="en-US" altLang="zh-CN" sz="2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200"/>
              </a:lnSpc>
              <a:spcBef>
                <a:spcPct val="20000"/>
              </a:spcBef>
              <a:spcAft>
                <a:spcPct val="0"/>
              </a:spcAft>
              <a:buClrTx/>
              <a:buSzTx/>
              <a:buFontTx/>
              <a:buChar char="•"/>
              <a:defRPr/>
            </a:pPr>
            <a:r>
              <a:rPr kumimoji="0" lang="zh-CN"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政府垄断</a:t>
            </a:r>
            <a:r>
              <a:rPr kumimoji="0" lang="zh-CN" altLang="en-US"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获利矿业生产</a:t>
            </a:r>
            <a:endParaRPr kumimoji="0" lang="en-US" altLang="zh-CN"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200"/>
              </a:lnSpc>
              <a:spcBef>
                <a:spcPct val="20000"/>
              </a:spcBef>
              <a:spcAft>
                <a:spcPct val="0"/>
              </a:spcAft>
              <a:buClrTx/>
              <a:buSzTx/>
              <a:buFontTx/>
              <a:buChar char="•"/>
              <a:defRPr/>
            </a:pPr>
            <a:r>
              <a:rPr kumimoji="0" lang="zh-CN"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谋取矿利。</a:t>
            </a:r>
            <a:endParaRPr kumimoji="0" lang="zh-CN"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200"/>
              </a:lnSpc>
              <a:spcBef>
                <a:spcPct val="20000"/>
              </a:spcBef>
              <a:spcAft>
                <a:spcPct val="0"/>
              </a:spcAft>
              <a:buClrTx/>
              <a:buSzTx/>
              <a:buFontTx/>
              <a:buChar char="•"/>
              <a:defRPr/>
            </a:pPr>
            <a:r>
              <a:rPr kumimoji="0" lang="en-US"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1872</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年，</a:t>
            </a:r>
            <a:r>
              <a:rPr kumimoji="0" lang="zh-CN" sz="2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李鸿章</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在一份奏折中指出，</a:t>
            </a:r>
            <a:r>
              <a:rPr kumimoji="0" lang="zh-CN" sz="2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上海各工厂“日需外洋煤铁”</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极多，“可忧孰甚”。</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200"/>
              </a:lnSpc>
              <a:spcBef>
                <a:spcPct val="20000"/>
              </a:spcBef>
              <a:spcAft>
                <a:spcPct val="0"/>
              </a:spcAft>
              <a:buClrTx/>
              <a:buSzTx/>
              <a:buFontTx/>
              <a:buChar char="•"/>
              <a:defRPr/>
            </a:pPr>
            <a:r>
              <a:rPr kumimoji="0" lang="zh-CN" altLang="en-US"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洋务派对上海工厂需要大量外资煤铁感到不安，</a:t>
            </a:r>
            <a:endParaRPr kumimoji="0" lang="en-US" altLang="zh-CN"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200"/>
              </a:lnSpc>
              <a:spcBef>
                <a:spcPct val="20000"/>
              </a:spcBef>
              <a:spcAft>
                <a:spcPct val="0"/>
              </a:spcAft>
              <a:buClrTx/>
              <a:buSzTx/>
              <a:buFontTx/>
              <a:buChar char="•"/>
              <a:defRPr/>
            </a:pPr>
            <a:r>
              <a:rPr kumimoji="0" lang="zh-CN"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煤、铁</a:t>
            </a:r>
            <a:r>
              <a:rPr kumimoji="0" lang="zh-CN" altLang="en-US"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等</a:t>
            </a:r>
            <a:r>
              <a:rPr kumimoji="0" lang="zh-CN"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关系到国防、民生</a:t>
            </a:r>
            <a:r>
              <a:rPr kumimoji="0" lang="zh-CN" altLang="en-US"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，仰仗外人，隐患难防</a:t>
            </a:r>
            <a:endParaRPr kumimoji="0" lang="en-US" altLang="zh-CN"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200"/>
              </a:lnSpc>
              <a:spcBef>
                <a:spcPct val="20000"/>
              </a:spcBef>
              <a:spcAft>
                <a:spcPct val="0"/>
              </a:spcAft>
              <a:buClrTx/>
              <a:buSzTx/>
              <a:buFontTx/>
              <a:buChar char="•"/>
              <a:defRPr/>
            </a:pP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他建议清政府“设法劝导</a:t>
            </a:r>
            <a:r>
              <a:rPr kumimoji="0" lang="zh-CN" sz="2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官督商办</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，但借用洋器洋法，而</a:t>
            </a:r>
            <a:r>
              <a:rPr kumimoji="0" lang="zh-CN" sz="2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不准洋人代办</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……于</a:t>
            </a:r>
            <a:r>
              <a:rPr kumimoji="0" lang="zh-CN" sz="2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富国强兵之计</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殊有关系”。</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200"/>
              </a:lnSpc>
              <a:spcBef>
                <a:spcPct val="20000"/>
              </a:spcBef>
              <a:spcAft>
                <a:spcPct val="0"/>
              </a:spcAft>
              <a:buClrTx/>
              <a:buSzTx/>
              <a:buFontTx/>
              <a:buChar char="•"/>
              <a:defRPr/>
            </a:pPr>
            <a:r>
              <a:rPr kumimoji="0" lang="zh-CN"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允许开矿，</a:t>
            </a:r>
            <a:r>
              <a:rPr kumimoji="0" lang="zh-CN" altLang="en-US"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采用西方技术，</a:t>
            </a:r>
            <a:r>
              <a:rPr kumimoji="0" lang="zh-CN"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官督商办。</a:t>
            </a:r>
            <a:r>
              <a:rPr kumimoji="0" lang="zh-CN" altLang="en-US"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禁止外资参与。</a:t>
            </a:r>
            <a:endParaRPr kumimoji="0" lang="zh-CN"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200"/>
              </a:lnSpc>
              <a:spcBef>
                <a:spcPct val="20000"/>
              </a:spcBef>
              <a:spcAft>
                <a:spcPct val="0"/>
              </a:spcAft>
              <a:buClrTx/>
              <a:buSzTx/>
              <a:buFontTx/>
              <a:buChar char="•"/>
              <a:defRPr/>
            </a:pPr>
            <a:r>
              <a:rPr kumimoji="0" lang="zh-CN"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洋务运动的推动</a:t>
            </a:r>
            <a:r>
              <a:rPr kumimoji="0" lang="zh-CN" altLang="en-US"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，抵制</a:t>
            </a:r>
            <a:r>
              <a:rPr kumimoji="0" lang="zh-CN"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列强的经济侵略；。</a:t>
            </a:r>
            <a:endParaRPr kumimoji="0" lang="en-US" altLang="zh-CN"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200"/>
              </a:lnSpc>
              <a:spcBef>
                <a:spcPct val="20000"/>
              </a:spcBef>
              <a:spcAft>
                <a:spcPct val="0"/>
              </a:spcAft>
              <a:buClrTx/>
              <a:buSzTx/>
              <a:buFontTx/>
              <a:buChar char="•"/>
              <a:defRPr/>
            </a:pP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清政府采纳李鸿章建议，决定先在</a:t>
            </a:r>
            <a:r>
              <a:rPr kumimoji="0" lang="zh-CN" sz="2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部分地区试办“开采煤铁事宜”。</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200"/>
              </a:lnSpc>
              <a:spcBef>
                <a:spcPct val="20000"/>
              </a:spcBef>
              <a:spcAft>
                <a:spcPct val="0"/>
              </a:spcAft>
              <a:buClrTx/>
              <a:buSzTx/>
              <a:buFontTx/>
              <a:buChar char="•"/>
              <a:defRPr/>
            </a:pPr>
            <a:r>
              <a:rPr kumimoji="0" lang="zh-CN" altLang="en-US"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煤铁</a:t>
            </a:r>
            <a:r>
              <a:rPr kumimoji="0" lang="zh-CN"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需求很大</a:t>
            </a:r>
            <a:r>
              <a:rPr kumimoji="0" lang="zh-CN" altLang="en-US"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，保障国计民生，限制外资渗透。政策力度和涉及范围有限。</a:t>
            </a:r>
            <a:endParaRPr kumimoji="0" lang="zh-CN"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200"/>
              </a:lnSpc>
              <a:spcBef>
                <a:spcPct val="20000"/>
              </a:spcBef>
              <a:spcAft>
                <a:spcPct val="0"/>
              </a:spcAft>
              <a:buClrTx/>
              <a:buSzTx/>
              <a:buFontTx/>
              <a:buChar char="•"/>
              <a:defRPr/>
            </a:pP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en-US"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sz="20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根据材料一并结合所学知识</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，分析清政府在雍正年间与</a:t>
            </a:r>
            <a:r>
              <a:rPr kumimoji="0" lang="en-US"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19</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世纪</a:t>
            </a:r>
            <a:r>
              <a:rPr kumimoji="0" lang="en-US"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70</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年代矿业政策的</a:t>
            </a:r>
            <a:r>
              <a:rPr kumimoji="0" lang="zh-CN"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差异</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及</a:t>
            </a:r>
            <a:r>
              <a:rPr kumimoji="0" lang="zh-CN"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原因</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charRg st="0" end="11"/>
                                            </p:txEl>
                                          </p:spTgt>
                                        </p:tgtEl>
                                        <p:attrNameLst>
                                          <p:attrName>style.visibility</p:attrName>
                                        </p:attrNameLst>
                                      </p:cBhvr>
                                      <p:to>
                                        <p:strVal val="visible"/>
                                      </p:to>
                                    </p:set>
                                    <p:animEffect transition="in" filter="wipe(down)">
                                      <p:cBhvr>
                                        <p:cTn id="7" dur="500"/>
                                        <p:tgtEl>
                                          <p:spTgt spid="3">
                                            <p:txEl>
                                              <p:charRg st="0" end="1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charRg st="11" end="64"/>
                                            </p:txEl>
                                          </p:spTgt>
                                        </p:tgtEl>
                                        <p:attrNameLst>
                                          <p:attrName>style.visibility</p:attrName>
                                        </p:attrNameLst>
                                      </p:cBhvr>
                                      <p:to>
                                        <p:strVal val="visible"/>
                                      </p:to>
                                    </p:set>
                                    <p:animEffect transition="in" filter="wipe(down)">
                                      <p:cBhvr>
                                        <p:cTn id="12" dur="500"/>
                                        <p:tgtEl>
                                          <p:spTgt spid="3">
                                            <p:txEl>
                                              <p:charRg st="11" end="6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charRg st="64" end="77"/>
                                            </p:txEl>
                                          </p:spTgt>
                                        </p:tgtEl>
                                        <p:attrNameLst>
                                          <p:attrName>style.visibility</p:attrName>
                                        </p:attrNameLst>
                                      </p:cBhvr>
                                      <p:to>
                                        <p:strVal val="visible"/>
                                      </p:to>
                                    </p:set>
                                    <p:animEffect transition="in" filter="wipe(down)">
                                      <p:cBhvr>
                                        <p:cTn id="17" dur="500"/>
                                        <p:tgtEl>
                                          <p:spTgt spid="3">
                                            <p:txEl>
                                              <p:charRg st="64" end="7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charRg st="77" end="100"/>
                                            </p:txEl>
                                          </p:spTgt>
                                        </p:tgtEl>
                                        <p:attrNameLst>
                                          <p:attrName>style.visibility</p:attrName>
                                        </p:attrNameLst>
                                      </p:cBhvr>
                                      <p:to>
                                        <p:strVal val="visible"/>
                                      </p:to>
                                    </p:set>
                                    <p:animEffect transition="in" filter="wipe(down)">
                                      <p:cBhvr>
                                        <p:cTn id="22" dur="500"/>
                                        <p:tgtEl>
                                          <p:spTgt spid="3">
                                            <p:txEl>
                                              <p:charRg st="77" end="10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charRg st="100" end="128"/>
                                            </p:txEl>
                                          </p:spTgt>
                                        </p:tgtEl>
                                        <p:attrNameLst>
                                          <p:attrName>style.visibility</p:attrName>
                                        </p:attrNameLst>
                                      </p:cBhvr>
                                      <p:to>
                                        <p:strVal val="visible"/>
                                      </p:to>
                                    </p:set>
                                    <p:animEffect transition="in" filter="wipe(down)">
                                      <p:cBhvr>
                                        <p:cTn id="27" dur="500"/>
                                        <p:tgtEl>
                                          <p:spTgt spid="3">
                                            <p:txEl>
                                              <p:charRg st="100" end="12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charRg st="128" end="139"/>
                                            </p:txEl>
                                          </p:spTgt>
                                        </p:tgtEl>
                                        <p:attrNameLst>
                                          <p:attrName>style.visibility</p:attrName>
                                        </p:attrNameLst>
                                      </p:cBhvr>
                                      <p:to>
                                        <p:strVal val="visible"/>
                                      </p:to>
                                    </p:set>
                                    <p:animEffect transition="in" filter="wipe(down)">
                                      <p:cBhvr>
                                        <p:cTn id="32" dur="500"/>
                                        <p:tgtEl>
                                          <p:spTgt spid="3">
                                            <p:txEl>
                                              <p:charRg st="128" end="13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charRg st="139" end="145"/>
                                            </p:txEl>
                                          </p:spTgt>
                                        </p:tgtEl>
                                        <p:attrNameLst>
                                          <p:attrName>style.visibility</p:attrName>
                                        </p:attrNameLst>
                                      </p:cBhvr>
                                      <p:to>
                                        <p:strVal val="visible"/>
                                      </p:to>
                                    </p:set>
                                    <p:animEffect transition="in" filter="wipe(down)">
                                      <p:cBhvr>
                                        <p:cTn id="37" dur="500"/>
                                        <p:tgtEl>
                                          <p:spTgt spid="3">
                                            <p:txEl>
                                              <p:charRg st="139" end="14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charRg st="145" end="187"/>
                                            </p:txEl>
                                          </p:spTgt>
                                        </p:tgtEl>
                                        <p:attrNameLst>
                                          <p:attrName>style.visibility</p:attrName>
                                        </p:attrNameLst>
                                      </p:cBhvr>
                                      <p:to>
                                        <p:strVal val="visible"/>
                                      </p:to>
                                    </p:set>
                                    <p:animEffect transition="in" filter="wipe(down)">
                                      <p:cBhvr>
                                        <p:cTn id="42" dur="500"/>
                                        <p:tgtEl>
                                          <p:spTgt spid="3">
                                            <p:txEl>
                                              <p:charRg st="145" end="18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charRg st="187" end="209"/>
                                            </p:txEl>
                                          </p:spTgt>
                                        </p:tgtEl>
                                        <p:attrNameLst>
                                          <p:attrName>style.visibility</p:attrName>
                                        </p:attrNameLst>
                                      </p:cBhvr>
                                      <p:to>
                                        <p:strVal val="visible"/>
                                      </p:to>
                                    </p:set>
                                    <p:animEffect transition="in" filter="wipe(down)">
                                      <p:cBhvr>
                                        <p:cTn id="47" dur="500"/>
                                        <p:tgtEl>
                                          <p:spTgt spid="3">
                                            <p:txEl>
                                              <p:charRg st="187" end="20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charRg st="209" end="232"/>
                                            </p:txEl>
                                          </p:spTgt>
                                        </p:tgtEl>
                                        <p:attrNameLst>
                                          <p:attrName>style.visibility</p:attrName>
                                        </p:attrNameLst>
                                      </p:cBhvr>
                                      <p:to>
                                        <p:strVal val="visible"/>
                                      </p:to>
                                    </p:set>
                                    <p:animEffect transition="in" filter="wipe(down)">
                                      <p:cBhvr>
                                        <p:cTn id="52" dur="500"/>
                                        <p:tgtEl>
                                          <p:spTgt spid="3">
                                            <p:txEl>
                                              <p:charRg st="209" end="23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charRg st="232" end="279"/>
                                            </p:txEl>
                                          </p:spTgt>
                                        </p:tgtEl>
                                        <p:attrNameLst>
                                          <p:attrName>style.visibility</p:attrName>
                                        </p:attrNameLst>
                                      </p:cBhvr>
                                      <p:to>
                                        <p:strVal val="visible"/>
                                      </p:to>
                                    </p:set>
                                    <p:animEffect transition="in" filter="wipe(down)">
                                      <p:cBhvr>
                                        <p:cTn id="57" dur="500"/>
                                        <p:tgtEl>
                                          <p:spTgt spid="3">
                                            <p:txEl>
                                              <p:charRg st="232" end="27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charRg st="279" end="304"/>
                                            </p:txEl>
                                          </p:spTgt>
                                        </p:tgtEl>
                                        <p:attrNameLst>
                                          <p:attrName>style.visibility</p:attrName>
                                        </p:attrNameLst>
                                      </p:cBhvr>
                                      <p:to>
                                        <p:strVal val="visible"/>
                                      </p:to>
                                    </p:set>
                                    <p:animEffect transition="in" filter="wipe(down)">
                                      <p:cBhvr>
                                        <p:cTn id="62" dur="500"/>
                                        <p:tgtEl>
                                          <p:spTgt spid="3">
                                            <p:txEl>
                                              <p:charRg st="279" end="30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charRg st="304" end="324"/>
                                            </p:txEl>
                                          </p:spTgt>
                                        </p:tgtEl>
                                        <p:attrNameLst>
                                          <p:attrName>style.visibility</p:attrName>
                                        </p:attrNameLst>
                                      </p:cBhvr>
                                      <p:to>
                                        <p:strVal val="visible"/>
                                      </p:to>
                                    </p:set>
                                    <p:animEffect transition="in" filter="wipe(down)">
                                      <p:cBhvr>
                                        <p:cTn id="67" dur="500"/>
                                        <p:tgtEl>
                                          <p:spTgt spid="3">
                                            <p:txEl>
                                              <p:charRg st="304" end="32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charRg st="324" end="355"/>
                                            </p:txEl>
                                          </p:spTgt>
                                        </p:tgtEl>
                                        <p:attrNameLst>
                                          <p:attrName>style.visibility</p:attrName>
                                        </p:attrNameLst>
                                      </p:cBhvr>
                                      <p:to>
                                        <p:strVal val="visible"/>
                                      </p:to>
                                    </p:set>
                                    <p:animEffect transition="in" filter="wipe(down)">
                                      <p:cBhvr>
                                        <p:cTn id="72" dur="500"/>
                                        <p:tgtEl>
                                          <p:spTgt spid="3">
                                            <p:txEl>
                                              <p:charRg st="324" end="35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charRg st="355" end="389"/>
                                            </p:txEl>
                                          </p:spTgt>
                                        </p:tgtEl>
                                        <p:attrNameLst>
                                          <p:attrName>style.visibility</p:attrName>
                                        </p:attrNameLst>
                                      </p:cBhvr>
                                      <p:to>
                                        <p:strVal val="visible"/>
                                      </p:to>
                                    </p:set>
                                    <p:animEffect transition="in" filter="wipe(down)">
                                      <p:cBhvr>
                                        <p:cTn id="77" dur="500"/>
                                        <p:tgtEl>
                                          <p:spTgt spid="3">
                                            <p:txEl>
                                              <p:charRg st="355" end="389"/>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3">
                                            <p:txEl>
                                              <p:charRg st="389" end="436"/>
                                            </p:txEl>
                                          </p:spTgt>
                                        </p:tgtEl>
                                        <p:attrNameLst>
                                          <p:attrName>style.visibility</p:attrName>
                                        </p:attrNameLst>
                                      </p:cBhvr>
                                      <p:to>
                                        <p:strVal val="visible"/>
                                      </p:to>
                                    </p:set>
                                    <p:animEffect transition="in" filter="wipe(down)">
                                      <p:cBhvr>
                                        <p:cTn id="82" dur="500"/>
                                        <p:tgtEl>
                                          <p:spTgt spid="3">
                                            <p:txEl>
                                              <p:charRg st="389" end="43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802" name="Rectangle 2"/>
          <p:cNvSpPr>
            <a:spLocks noGrp="1" noChangeArrowheads="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1" fontAlgn="base" latinLnBrk="0" hangingPunct="1">
              <a:lnSpc>
                <a:spcPts val="3400"/>
              </a:lnSpc>
              <a:spcBef>
                <a:spcPct val="20000"/>
              </a:spcBef>
              <a:spcAft>
                <a:spcPct val="0"/>
              </a:spcAft>
              <a:buClrTx/>
              <a:buSzTx/>
              <a:buFontTx/>
              <a:buChar char="•"/>
              <a:defRPr/>
            </a:pPr>
            <a:r>
              <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2011</a:t>
            </a: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全国课标卷</a:t>
            </a:r>
            <a:r>
              <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40.(25</a:t>
            </a: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分</a:t>
            </a:r>
            <a:r>
              <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阅读材料，完成下列各题。</a:t>
            </a: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34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材料一</a:t>
            </a: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34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春秋战国时期，按“官有能而禄有功”的原则，废除血缘世袭的贵族制，建立起官僚行政制度。秦至汉初，秉承法家理念，功与能为官吏升迁任免的主要依据。汉武帝以后，儒生出身的官吏地位上升，官吏个人品行对于引导、教化百姓的功用日益受到重视。东汉时，士大夫追逐基于德行的“名”，官吏矫情虚伪而无实际才能成为普遍现象。曹操执政，强调“唯才是举”，功、能者优先，“不官无功之臣，不赏不战之士”。</a:t>
            </a: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3400"/>
              </a:lnSpc>
              <a:spcBef>
                <a:spcPct val="20000"/>
              </a:spcBef>
              <a:spcAft>
                <a:spcPct val="0"/>
              </a:spcAft>
              <a:buClrTx/>
              <a:buSzTx/>
              <a:buFontTx/>
              <a:buChar char="•"/>
              <a:defRPr/>
            </a:pPr>
            <a:r>
              <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摘编自翦伯赞</a:t>
            </a:r>
            <a:r>
              <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中国史纲要</a:t>
            </a:r>
            <a:r>
              <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a:t>
            </a:r>
            <a:endPar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76802">
                                            <p:txEl>
                                              <p:charRg st="0" end="30"/>
                                            </p:txEl>
                                          </p:spTgt>
                                        </p:tgtEl>
                                        <p:attrNameLst>
                                          <p:attrName>style.visibility</p:attrName>
                                        </p:attrNameLst>
                                      </p:cBhvr>
                                      <p:to>
                                        <p:strVal val="visible"/>
                                      </p:to>
                                    </p:set>
                                    <p:animEffect transition="in" filter="fade">
                                      <p:cBhvr>
                                        <p:cTn id="7" dur="1000"/>
                                        <p:tgtEl>
                                          <p:spTgt spid="76802">
                                            <p:txEl>
                                              <p:charRg st="0" end="30"/>
                                            </p:txEl>
                                          </p:spTgt>
                                        </p:tgtEl>
                                      </p:cBhvr>
                                    </p:animEffect>
                                    <p:anim calcmode="lin" valueType="num">
                                      <p:cBhvr>
                                        <p:cTn id="8" dur="1000" fill="hold"/>
                                        <p:tgtEl>
                                          <p:spTgt spid="76802">
                                            <p:txEl>
                                              <p:charRg st="0" end="30"/>
                                            </p:txEl>
                                          </p:spTgt>
                                        </p:tgtEl>
                                        <p:attrNameLst>
                                          <p:attrName>ppt_x</p:attrName>
                                        </p:attrNameLst>
                                      </p:cBhvr>
                                      <p:tavLst>
                                        <p:tav tm="0">
                                          <p:val>
                                            <p:strVal val="#ppt_x"/>
                                          </p:val>
                                        </p:tav>
                                        <p:tav tm="100000">
                                          <p:val>
                                            <p:strVal val="#ppt_x"/>
                                          </p:val>
                                        </p:tav>
                                      </p:tavLst>
                                    </p:anim>
                                    <p:anim calcmode="lin" valueType="num">
                                      <p:cBhvr>
                                        <p:cTn id="9" dur="1000" fill="hold"/>
                                        <p:tgtEl>
                                          <p:spTgt spid="76802">
                                            <p:txEl>
                                              <p:charRg st="0" end="3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76802">
                                            <p:txEl>
                                              <p:charRg st="30" end="34"/>
                                            </p:txEl>
                                          </p:spTgt>
                                        </p:tgtEl>
                                        <p:attrNameLst>
                                          <p:attrName>style.visibility</p:attrName>
                                        </p:attrNameLst>
                                      </p:cBhvr>
                                      <p:to>
                                        <p:strVal val="visible"/>
                                      </p:to>
                                    </p:set>
                                    <p:animEffect transition="in" filter="fade">
                                      <p:cBhvr>
                                        <p:cTn id="14" dur="1000"/>
                                        <p:tgtEl>
                                          <p:spTgt spid="76802">
                                            <p:txEl>
                                              <p:charRg st="30" end="34"/>
                                            </p:txEl>
                                          </p:spTgt>
                                        </p:tgtEl>
                                      </p:cBhvr>
                                    </p:animEffect>
                                    <p:anim calcmode="lin" valueType="num">
                                      <p:cBhvr>
                                        <p:cTn id="15" dur="1000" fill="hold"/>
                                        <p:tgtEl>
                                          <p:spTgt spid="76802">
                                            <p:txEl>
                                              <p:charRg st="30" end="34"/>
                                            </p:txEl>
                                          </p:spTgt>
                                        </p:tgtEl>
                                        <p:attrNameLst>
                                          <p:attrName>ppt_x</p:attrName>
                                        </p:attrNameLst>
                                      </p:cBhvr>
                                      <p:tavLst>
                                        <p:tav tm="0">
                                          <p:val>
                                            <p:strVal val="#ppt_x"/>
                                          </p:val>
                                        </p:tav>
                                        <p:tav tm="100000">
                                          <p:val>
                                            <p:strVal val="#ppt_x"/>
                                          </p:val>
                                        </p:tav>
                                      </p:tavLst>
                                    </p:anim>
                                    <p:anim calcmode="lin" valueType="num">
                                      <p:cBhvr>
                                        <p:cTn id="16" dur="1000" fill="hold"/>
                                        <p:tgtEl>
                                          <p:spTgt spid="76802">
                                            <p:txEl>
                                              <p:charRg st="30" end="3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iterate type="lt">
                                    <p:tmPct val="10000"/>
                                  </p:iterate>
                                  <p:childTnLst>
                                    <p:set>
                                      <p:cBhvr>
                                        <p:cTn id="20" dur="1" fill="hold">
                                          <p:stCondLst>
                                            <p:cond delay="0"/>
                                          </p:stCondLst>
                                        </p:cTn>
                                        <p:tgtEl>
                                          <p:spTgt spid="76802">
                                            <p:txEl>
                                              <p:charRg st="34" end="222"/>
                                            </p:txEl>
                                          </p:spTgt>
                                        </p:tgtEl>
                                        <p:attrNameLst>
                                          <p:attrName>style.visibility</p:attrName>
                                        </p:attrNameLst>
                                      </p:cBhvr>
                                      <p:to>
                                        <p:strVal val="visible"/>
                                      </p:to>
                                    </p:set>
                                    <p:animEffect transition="in" filter="fade">
                                      <p:cBhvr>
                                        <p:cTn id="21" dur="1000"/>
                                        <p:tgtEl>
                                          <p:spTgt spid="76802">
                                            <p:txEl>
                                              <p:charRg st="34" end="222"/>
                                            </p:txEl>
                                          </p:spTgt>
                                        </p:tgtEl>
                                      </p:cBhvr>
                                    </p:animEffect>
                                    <p:anim calcmode="lin" valueType="num">
                                      <p:cBhvr>
                                        <p:cTn id="22" dur="1000" fill="hold"/>
                                        <p:tgtEl>
                                          <p:spTgt spid="76802">
                                            <p:txEl>
                                              <p:charRg st="34" end="222"/>
                                            </p:txEl>
                                          </p:spTgt>
                                        </p:tgtEl>
                                        <p:attrNameLst>
                                          <p:attrName>ppt_x</p:attrName>
                                        </p:attrNameLst>
                                      </p:cBhvr>
                                      <p:tavLst>
                                        <p:tav tm="0">
                                          <p:val>
                                            <p:strVal val="#ppt_x"/>
                                          </p:val>
                                        </p:tav>
                                        <p:tav tm="100000">
                                          <p:val>
                                            <p:strVal val="#ppt_x"/>
                                          </p:val>
                                        </p:tav>
                                      </p:tavLst>
                                    </p:anim>
                                    <p:anim calcmode="lin" valueType="num">
                                      <p:cBhvr>
                                        <p:cTn id="23" dur="1000" fill="hold"/>
                                        <p:tgtEl>
                                          <p:spTgt spid="76802">
                                            <p:txEl>
                                              <p:charRg st="34" end="22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iterate type="lt">
                                    <p:tmPct val="10000"/>
                                  </p:iterate>
                                  <p:childTnLst>
                                    <p:set>
                                      <p:cBhvr>
                                        <p:cTn id="27" dur="1" fill="hold">
                                          <p:stCondLst>
                                            <p:cond delay="0"/>
                                          </p:stCondLst>
                                        </p:cTn>
                                        <p:tgtEl>
                                          <p:spTgt spid="76802">
                                            <p:txEl>
                                              <p:charRg st="222" end="238"/>
                                            </p:txEl>
                                          </p:spTgt>
                                        </p:tgtEl>
                                        <p:attrNameLst>
                                          <p:attrName>style.visibility</p:attrName>
                                        </p:attrNameLst>
                                      </p:cBhvr>
                                      <p:to>
                                        <p:strVal val="visible"/>
                                      </p:to>
                                    </p:set>
                                    <p:animEffect transition="in" filter="fade">
                                      <p:cBhvr>
                                        <p:cTn id="28" dur="1000"/>
                                        <p:tgtEl>
                                          <p:spTgt spid="76802">
                                            <p:txEl>
                                              <p:charRg st="222" end="238"/>
                                            </p:txEl>
                                          </p:spTgt>
                                        </p:tgtEl>
                                      </p:cBhvr>
                                    </p:animEffect>
                                    <p:anim calcmode="lin" valueType="num">
                                      <p:cBhvr>
                                        <p:cTn id="29" dur="1000" fill="hold"/>
                                        <p:tgtEl>
                                          <p:spTgt spid="76802">
                                            <p:txEl>
                                              <p:charRg st="222" end="238"/>
                                            </p:txEl>
                                          </p:spTgt>
                                        </p:tgtEl>
                                        <p:attrNameLst>
                                          <p:attrName>ppt_x</p:attrName>
                                        </p:attrNameLst>
                                      </p:cBhvr>
                                      <p:tavLst>
                                        <p:tav tm="0">
                                          <p:val>
                                            <p:strVal val="#ppt_x"/>
                                          </p:val>
                                        </p:tav>
                                        <p:tav tm="100000">
                                          <p:val>
                                            <p:strVal val="#ppt_x"/>
                                          </p:val>
                                        </p:tav>
                                      </p:tavLst>
                                    </p:anim>
                                    <p:anim calcmode="lin" valueType="num">
                                      <p:cBhvr>
                                        <p:cTn id="30" dur="1000" fill="hold"/>
                                        <p:tgtEl>
                                          <p:spTgt spid="76802">
                                            <p:txEl>
                                              <p:charRg st="222" end="23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7826" name="Rectangle 2"/>
          <p:cNvSpPr>
            <a:spLocks noGrp="1" noChangeArrowheads="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解题思路与方法</a:t>
            </a:r>
            <a:endParaRPr kumimoji="0" lang="zh-CN" altLang="en-US" sz="28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划分层次，划出关键词</a:t>
            </a:r>
            <a:endParaRPr kumimoji="0" lang="zh-CN" altLang="en-US" sz="28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春秋战国时期，按“</a:t>
            </a:r>
            <a:r>
              <a:rPr kumimoji="0" lang="zh-CN" altLang="en-US" sz="28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官有能而禄有功</a:t>
            </a:r>
            <a:r>
              <a:rPr kumimoji="0" lang="zh-CN" altLang="en-US" sz="28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”的原则，</a:t>
            </a:r>
            <a:r>
              <a:rPr kumimoji="0" lang="zh-CN" altLang="en-US" sz="28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废除血缘世袭的贵族制</a:t>
            </a:r>
            <a:r>
              <a:rPr kumimoji="0" lang="zh-CN" altLang="en-US" sz="28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，建立起官僚行政制度。</a:t>
            </a:r>
            <a:endParaRPr kumimoji="0" lang="zh-CN" altLang="en-US" sz="28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秦至汉初，秉承法家理念</a:t>
            </a:r>
            <a:r>
              <a:rPr kumimoji="0" lang="zh-CN" altLang="en-US" sz="28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28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功与能为</a:t>
            </a:r>
            <a:r>
              <a:rPr kumimoji="0" lang="zh-CN" altLang="en-US" sz="28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官吏升迁任免的</a:t>
            </a:r>
            <a:r>
              <a:rPr kumimoji="0" lang="zh-CN" altLang="en-US" sz="28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主要依据</a:t>
            </a:r>
            <a:r>
              <a:rPr kumimoji="0" lang="zh-CN" altLang="en-US" sz="28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a:t>
            </a:r>
            <a:endParaRPr kumimoji="0" lang="zh-CN" altLang="en-US" sz="28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汉武帝以后</a:t>
            </a:r>
            <a:r>
              <a:rPr kumimoji="0" lang="zh-CN" altLang="en-US" sz="28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28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儒生出身的官吏地位上升</a:t>
            </a:r>
            <a:r>
              <a:rPr kumimoji="0" lang="zh-CN" altLang="en-US" sz="28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，官吏</a:t>
            </a:r>
            <a:r>
              <a:rPr kumimoji="0" lang="zh-CN" altLang="en-US" sz="28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个人品行</a:t>
            </a:r>
            <a:r>
              <a:rPr kumimoji="0" lang="zh-CN" altLang="en-US" sz="28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对于引导、教化百姓的功用</a:t>
            </a:r>
            <a:r>
              <a:rPr kumimoji="0" lang="zh-CN" altLang="en-US" sz="28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日益受到重视</a:t>
            </a:r>
            <a:r>
              <a:rPr kumimoji="0" lang="zh-CN" altLang="en-US" sz="28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28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东汉时</a:t>
            </a:r>
            <a:r>
              <a:rPr kumimoji="0" lang="zh-CN" altLang="en-US" sz="28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，士大夫追逐基于德行的“名”，</a:t>
            </a:r>
            <a:r>
              <a:rPr kumimoji="0" lang="zh-CN" altLang="en-US" sz="28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官吏矫情虚伪而无实际才能成为普遍现象。</a:t>
            </a:r>
            <a:endParaRPr kumimoji="0" lang="zh-CN" altLang="en-US" sz="28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曹操执政，强调“唯才是举”，</a:t>
            </a:r>
            <a:r>
              <a:rPr kumimoji="0" lang="zh-CN" altLang="en-US" sz="28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功、能者优先，“不官无功之臣，不赏不战之士”。</a:t>
            </a:r>
            <a:endParaRPr kumimoji="0" lang="zh-CN" altLang="en-US" sz="28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77826">
                                            <p:txEl>
                                              <p:charRg st="0" end="8"/>
                                            </p:txEl>
                                          </p:spTgt>
                                        </p:tgtEl>
                                        <p:attrNameLst>
                                          <p:attrName>style.visibility</p:attrName>
                                        </p:attrNameLst>
                                      </p:cBhvr>
                                      <p:to>
                                        <p:strVal val="visible"/>
                                      </p:to>
                                    </p:set>
                                    <p:animEffect transition="in" filter="fade">
                                      <p:cBhvr>
                                        <p:cTn id="7" dur="1000"/>
                                        <p:tgtEl>
                                          <p:spTgt spid="77826">
                                            <p:txEl>
                                              <p:charRg st="0" end="8"/>
                                            </p:txEl>
                                          </p:spTgt>
                                        </p:tgtEl>
                                      </p:cBhvr>
                                    </p:animEffect>
                                    <p:anim calcmode="lin" valueType="num">
                                      <p:cBhvr>
                                        <p:cTn id="8" dur="1000" fill="hold"/>
                                        <p:tgtEl>
                                          <p:spTgt spid="77826">
                                            <p:txEl>
                                              <p:charRg st="0" end="8"/>
                                            </p:txEl>
                                          </p:spTgt>
                                        </p:tgtEl>
                                        <p:attrNameLst>
                                          <p:attrName>ppt_x</p:attrName>
                                        </p:attrNameLst>
                                      </p:cBhvr>
                                      <p:tavLst>
                                        <p:tav tm="0">
                                          <p:val>
                                            <p:strVal val="#ppt_x"/>
                                          </p:val>
                                        </p:tav>
                                        <p:tav tm="100000">
                                          <p:val>
                                            <p:strVal val="#ppt_x"/>
                                          </p:val>
                                        </p:tav>
                                      </p:tavLst>
                                    </p:anim>
                                    <p:anim calcmode="lin" valueType="num">
                                      <p:cBhvr>
                                        <p:cTn id="9" dur="1000" fill="hold"/>
                                        <p:tgtEl>
                                          <p:spTgt spid="77826">
                                            <p:txEl>
                                              <p:charRg st="0" end="8"/>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77826">
                                            <p:txEl>
                                              <p:charRg st="8" end="19"/>
                                            </p:txEl>
                                          </p:spTgt>
                                        </p:tgtEl>
                                        <p:attrNameLst>
                                          <p:attrName>style.visibility</p:attrName>
                                        </p:attrNameLst>
                                      </p:cBhvr>
                                      <p:to>
                                        <p:strVal val="visible"/>
                                      </p:to>
                                    </p:set>
                                    <p:animEffect transition="in" filter="fade">
                                      <p:cBhvr>
                                        <p:cTn id="14" dur="1000"/>
                                        <p:tgtEl>
                                          <p:spTgt spid="77826">
                                            <p:txEl>
                                              <p:charRg st="8" end="19"/>
                                            </p:txEl>
                                          </p:spTgt>
                                        </p:tgtEl>
                                      </p:cBhvr>
                                    </p:animEffect>
                                    <p:anim calcmode="lin" valueType="num">
                                      <p:cBhvr>
                                        <p:cTn id="15" dur="1000" fill="hold"/>
                                        <p:tgtEl>
                                          <p:spTgt spid="77826">
                                            <p:txEl>
                                              <p:charRg st="8" end="19"/>
                                            </p:txEl>
                                          </p:spTgt>
                                        </p:tgtEl>
                                        <p:attrNameLst>
                                          <p:attrName>ppt_x</p:attrName>
                                        </p:attrNameLst>
                                      </p:cBhvr>
                                      <p:tavLst>
                                        <p:tav tm="0">
                                          <p:val>
                                            <p:strVal val="#ppt_x"/>
                                          </p:val>
                                        </p:tav>
                                        <p:tav tm="100000">
                                          <p:val>
                                            <p:strVal val="#ppt_x"/>
                                          </p:val>
                                        </p:tav>
                                      </p:tavLst>
                                    </p:anim>
                                    <p:anim calcmode="lin" valueType="num">
                                      <p:cBhvr>
                                        <p:cTn id="16" dur="1000" fill="hold"/>
                                        <p:tgtEl>
                                          <p:spTgt spid="77826">
                                            <p:txEl>
                                              <p:charRg st="8" end="19"/>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iterate type="lt">
                                    <p:tmPct val="10000"/>
                                  </p:iterate>
                                  <p:childTnLst>
                                    <p:set>
                                      <p:cBhvr>
                                        <p:cTn id="20" dur="1" fill="hold">
                                          <p:stCondLst>
                                            <p:cond delay="0"/>
                                          </p:stCondLst>
                                        </p:cTn>
                                        <p:tgtEl>
                                          <p:spTgt spid="77826">
                                            <p:txEl>
                                              <p:charRg st="19" end="62"/>
                                            </p:txEl>
                                          </p:spTgt>
                                        </p:tgtEl>
                                        <p:attrNameLst>
                                          <p:attrName>style.visibility</p:attrName>
                                        </p:attrNameLst>
                                      </p:cBhvr>
                                      <p:to>
                                        <p:strVal val="visible"/>
                                      </p:to>
                                    </p:set>
                                    <p:animEffect transition="in" filter="fade">
                                      <p:cBhvr>
                                        <p:cTn id="21" dur="1000"/>
                                        <p:tgtEl>
                                          <p:spTgt spid="77826">
                                            <p:txEl>
                                              <p:charRg st="19" end="62"/>
                                            </p:txEl>
                                          </p:spTgt>
                                        </p:tgtEl>
                                      </p:cBhvr>
                                    </p:animEffect>
                                    <p:anim calcmode="lin" valueType="num">
                                      <p:cBhvr>
                                        <p:cTn id="22" dur="1000" fill="hold"/>
                                        <p:tgtEl>
                                          <p:spTgt spid="77826">
                                            <p:txEl>
                                              <p:charRg st="19" end="62"/>
                                            </p:txEl>
                                          </p:spTgt>
                                        </p:tgtEl>
                                        <p:attrNameLst>
                                          <p:attrName>ppt_x</p:attrName>
                                        </p:attrNameLst>
                                      </p:cBhvr>
                                      <p:tavLst>
                                        <p:tav tm="0">
                                          <p:val>
                                            <p:strVal val="#ppt_x"/>
                                          </p:val>
                                        </p:tav>
                                        <p:tav tm="100000">
                                          <p:val>
                                            <p:strVal val="#ppt_x"/>
                                          </p:val>
                                        </p:tav>
                                      </p:tavLst>
                                    </p:anim>
                                    <p:anim calcmode="lin" valueType="num">
                                      <p:cBhvr>
                                        <p:cTn id="23" dur="1000" fill="hold"/>
                                        <p:tgtEl>
                                          <p:spTgt spid="77826">
                                            <p:txEl>
                                              <p:charRg st="19" end="6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iterate type="lt">
                                    <p:tmPct val="10000"/>
                                  </p:iterate>
                                  <p:childTnLst>
                                    <p:set>
                                      <p:cBhvr>
                                        <p:cTn id="27" dur="1" fill="hold">
                                          <p:stCondLst>
                                            <p:cond delay="0"/>
                                          </p:stCondLst>
                                        </p:cTn>
                                        <p:tgtEl>
                                          <p:spTgt spid="77826">
                                            <p:txEl>
                                              <p:charRg st="62" end="91"/>
                                            </p:txEl>
                                          </p:spTgt>
                                        </p:tgtEl>
                                        <p:attrNameLst>
                                          <p:attrName>style.visibility</p:attrName>
                                        </p:attrNameLst>
                                      </p:cBhvr>
                                      <p:to>
                                        <p:strVal val="visible"/>
                                      </p:to>
                                    </p:set>
                                    <p:animEffect transition="in" filter="fade">
                                      <p:cBhvr>
                                        <p:cTn id="28" dur="1000"/>
                                        <p:tgtEl>
                                          <p:spTgt spid="77826">
                                            <p:txEl>
                                              <p:charRg st="62" end="91"/>
                                            </p:txEl>
                                          </p:spTgt>
                                        </p:tgtEl>
                                      </p:cBhvr>
                                    </p:animEffect>
                                    <p:anim calcmode="lin" valueType="num">
                                      <p:cBhvr>
                                        <p:cTn id="29" dur="1000" fill="hold"/>
                                        <p:tgtEl>
                                          <p:spTgt spid="77826">
                                            <p:txEl>
                                              <p:charRg st="62" end="91"/>
                                            </p:txEl>
                                          </p:spTgt>
                                        </p:tgtEl>
                                        <p:attrNameLst>
                                          <p:attrName>ppt_x</p:attrName>
                                        </p:attrNameLst>
                                      </p:cBhvr>
                                      <p:tavLst>
                                        <p:tav tm="0">
                                          <p:val>
                                            <p:strVal val="#ppt_x"/>
                                          </p:val>
                                        </p:tav>
                                        <p:tav tm="100000">
                                          <p:val>
                                            <p:strVal val="#ppt_x"/>
                                          </p:val>
                                        </p:tav>
                                      </p:tavLst>
                                    </p:anim>
                                    <p:anim calcmode="lin" valueType="num">
                                      <p:cBhvr>
                                        <p:cTn id="30" dur="1000" fill="hold"/>
                                        <p:tgtEl>
                                          <p:spTgt spid="77826">
                                            <p:txEl>
                                              <p:charRg st="62" end="9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iterate type="lt">
                                    <p:tmPct val="10000"/>
                                  </p:iterate>
                                  <p:childTnLst>
                                    <p:set>
                                      <p:cBhvr>
                                        <p:cTn id="34" dur="1" fill="hold">
                                          <p:stCondLst>
                                            <p:cond delay="0"/>
                                          </p:stCondLst>
                                        </p:cTn>
                                        <p:tgtEl>
                                          <p:spTgt spid="77826">
                                            <p:txEl>
                                              <p:charRg st="91" end="172"/>
                                            </p:txEl>
                                          </p:spTgt>
                                        </p:tgtEl>
                                        <p:attrNameLst>
                                          <p:attrName>style.visibility</p:attrName>
                                        </p:attrNameLst>
                                      </p:cBhvr>
                                      <p:to>
                                        <p:strVal val="visible"/>
                                      </p:to>
                                    </p:set>
                                    <p:animEffect transition="in" filter="fade">
                                      <p:cBhvr>
                                        <p:cTn id="35" dur="1000"/>
                                        <p:tgtEl>
                                          <p:spTgt spid="77826">
                                            <p:txEl>
                                              <p:charRg st="91" end="172"/>
                                            </p:txEl>
                                          </p:spTgt>
                                        </p:tgtEl>
                                      </p:cBhvr>
                                    </p:animEffect>
                                    <p:anim calcmode="lin" valueType="num">
                                      <p:cBhvr>
                                        <p:cTn id="36" dur="1000" fill="hold"/>
                                        <p:tgtEl>
                                          <p:spTgt spid="77826">
                                            <p:txEl>
                                              <p:charRg st="91" end="172"/>
                                            </p:txEl>
                                          </p:spTgt>
                                        </p:tgtEl>
                                        <p:attrNameLst>
                                          <p:attrName>ppt_x</p:attrName>
                                        </p:attrNameLst>
                                      </p:cBhvr>
                                      <p:tavLst>
                                        <p:tav tm="0">
                                          <p:val>
                                            <p:strVal val="#ppt_x"/>
                                          </p:val>
                                        </p:tav>
                                        <p:tav tm="100000">
                                          <p:val>
                                            <p:strVal val="#ppt_x"/>
                                          </p:val>
                                        </p:tav>
                                      </p:tavLst>
                                    </p:anim>
                                    <p:anim calcmode="lin" valueType="num">
                                      <p:cBhvr>
                                        <p:cTn id="37" dur="1000" fill="hold"/>
                                        <p:tgtEl>
                                          <p:spTgt spid="77826">
                                            <p:txEl>
                                              <p:charRg st="91" end="17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iterate type="lt">
                                    <p:tmPct val="10000"/>
                                  </p:iterate>
                                  <p:childTnLst>
                                    <p:set>
                                      <p:cBhvr>
                                        <p:cTn id="41" dur="1" fill="hold">
                                          <p:stCondLst>
                                            <p:cond delay="0"/>
                                          </p:stCondLst>
                                        </p:cTn>
                                        <p:tgtEl>
                                          <p:spTgt spid="77826">
                                            <p:txEl>
                                              <p:charRg st="172" end="210"/>
                                            </p:txEl>
                                          </p:spTgt>
                                        </p:tgtEl>
                                        <p:attrNameLst>
                                          <p:attrName>style.visibility</p:attrName>
                                        </p:attrNameLst>
                                      </p:cBhvr>
                                      <p:to>
                                        <p:strVal val="visible"/>
                                      </p:to>
                                    </p:set>
                                    <p:animEffect transition="in" filter="fade">
                                      <p:cBhvr>
                                        <p:cTn id="42" dur="1000"/>
                                        <p:tgtEl>
                                          <p:spTgt spid="77826">
                                            <p:txEl>
                                              <p:charRg st="172" end="210"/>
                                            </p:txEl>
                                          </p:spTgt>
                                        </p:tgtEl>
                                      </p:cBhvr>
                                    </p:animEffect>
                                    <p:anim calcmode="lin" valueType="num">
                                      <p:cBhvr>
                                        <p:cTn id="43" dur="1000" fill="hold"/>
                                        <p:tgtEl>
                                          <p:spTgt spid="77826">
                                            <p:txEl>
                                              <p:charRg st="172" end="210"/>
                                            </p:txEl>
                                          </p:spTgt>
                                        </p:tgtEl>
                                        <p:attrNameLst>
                                          <p:attrName>ppt_x</p:attrName>
                                        </p:attrNameLst>
                                      </p:cBhvr>
                                      <p:tavLst>
                                        <p:tav tm="0">
                                          <p:val>
                                            <p:strVal val="#ppt_x"/>
                                          </p:val>
                                        </p:tav>
                                        <p:tav tm="100000">
                                          <p:val>
                                            <p:strVal val="#ppt_x"/>
                                          </p:val>
                                        </p:tav>
                                      </p:tavLst>
                                    </p:anim>
                                    <p:anim calcmode="lin" valueType="num">
                                      <p:cBhvr>
                                        <p:cTn id="44" dur="1000" fill="hold"/>
                                        <p:tgtEl>
                                          <p:spTgt spid="77826">
                                            <p:txEl>
                                              <p:charRg st="172" end="2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8850" name="Rectangle 2"/>
          <p:cNvSpPr>
            <a:spLocks noGrp="1" noChangeArrowheads="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1" fontAlgn="base" latinLnBrk="0" hangingPunct="1">
              <a:lnSpc>
                <a:spcPts val="25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解题思路与方法</a:t>
            </a:r>
            <a:endParaRPr kumimoji="0" lang="zh-CN" altLang="en-US" sz="24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25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CC3399"/>
                </a:solidFill>
                <a:effectLst>
                  <a:outerShdw blurRad="38100" dist="38100" dir="2700000" algn="tl">
                    <a:srgbClr val="C0C0C0"/>
                  </a:outerShdw>
                </a:effectLst>
                <a:uLnTx/>
                <a:uFillTx/>
                <a:latin typeface="+mn-lt"/>
                <a:ea typeface="+mn-ea"/>
                <a:cs typeface="+mn-cs"/>
              </a:rPr>
              <a:t>归纳有效信息，</a:t>
            </a:r>
            <a:r>
              <a:rPr kumimoji="0" lang="zh-CN" altLang="en-US" sz="24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概括深层含义</a:t>
            </a:r>
            <a:endParaRPr kumimoji="0" lang="zh-CN" altLang="en-US" sz="24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25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春秋战国时期，按“</a:t>
            </a:r>
            <a:r>
              <a:rPr kumimoji="0" lang="zh-CN" altLang="en-US" sz="24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官有能而禄有功</a:t>
            </a:r>
            <a:r>
              <a:rPr kumimoji="0" lang="zh-CN" altLang="en-US" sz="24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”的原则，</a:t>
            </a:r>
            <a:r>
              <a:rPr kumimoji="0" lang="zh-CN" altLang="en-US" sz="24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废除血缘世袭的贵族制</a:t>
            </a:r>
            <a:r>
              <a:rPr kumimoji="0" lang="zh-CN" altLang="en-US" sz="24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，建立起官僚行政制度。</a:t>
            </a:r>
            <a:endParaRPr kumimoji="0" lang="en-US" altLang="zh-CN" sz="24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25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CC3399"/>
                </a:solidFill>
                <a:effectLst>
                  <a:outerShdw blurRad="38100" dist="38100" dir="2700000" algn="tl">
                    <a:srgbClr val="C0C0C0"/>
                  </a:outerShdw>
                </a:effectLst>
                <a:uLnTx/>
                <a:uFillTx/>
                <a:latin typeface="+mn-lt"/>
                <a:ea typeface="+mn-ea"/>
                <a:cs typeface="+mn-cs"/>
              </a:rPr>
              <a:t>春秋战国按功劳能力原则选官，废除世卿世禄制度。</a:t>
            </a:r>
            <a:endParaRPr kumimoji="0" lang="zh-CN" altLang="en-US" sz="2400" b="1" i="0" u="none" strike="noStrike" kern="0" cap="none" spc="0" normalizeH="0" baseline="0" noProof="0" dirty="0" smtClean="0">
              <a:ln>
                <a:noFill/>
              </a:ln>
              <a:solidFill>
                <a:srgbClr val="CC3399"/>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25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适应诸侯争霸，群雄崛起的形势要求</a:t>
            </a:r>
            <a:endParaRPr kumimoji="0" lang="zh-CN" altLang="en-US" sz="24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25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秦至汉初，秉承法家理念</a:t>
            </a:r>
            <a:r>
              <a:rPr kumimoji="0" lang="zh-CN" altLang="en-US" sz="24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24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功与能为</a:t>
            </a:r>
            <a:r>
              <a:rPr kumimoji="0" lang="zh-CN" altLang="en-US" sz="24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官吏升迁任免的</a:t>
            </a:r>
            <a:r>
              <a:rPr kumimoji="0" lang="zh-CN" altLang="en-US" sz="24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主要依据</a:t>
            </a:r>
            <a:r>
              <a:rPr kumimoji="0" lang="zh-CN" altLang="en-US" sz="24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a:t>
            </a:r>
            <a:endParaRPr kumimoji="0" lang="en-US" altLang="zh-CN" sz="24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25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CC3399"/>
                </a:solidFill>
                <a:effectLst>
                  <a:outerShdw blurRad="38100" dist="38100" dir="2700000" algn="tl">
                    <a:srgbClr val="C0C0C0"/>
                  </a:outerShdw>
                </a:effectLst>
                <a:uLnTx/>
                <a:uFillTx/>
                <a:latin typeface="+mn-lt"/>
                <a:ea typeface="+mn-ea"/>
                <a:cs typeface="+mn-cs"/>
              </a:rPr>
              <a:t>秦至汉初，注重功劳能力选拔官员</a:t>
            </a:r>
            <a:endParaRPr kumimoji="0" lang="zh-CN" altLang="en-US" sz="2400" b="1" i="0" u="none" strike="noStrike" kern="0" cap="none" spc="0" normalizeH="0" baseline="0" noProof="0" dirty="0" smtClean="0">
              <a:ln>
                <a:noFill/>
              </a:ln>
              <a:solidFill>
                <a:srgbClr val="CC3399"/>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25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社会动荡，经济凋敝，需要经邦济国人才；</a:t>
            </a:r>
            <a:endParaRPr kumimoji="0" lang="zh-CN" altLang="en-US" sz="24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25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汉武帝以后</a:t>
            </a:r>
            <a:r>
              <a:rPr kumimoji="0" lang="zh-CN" altLang="en-US" sz="24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24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儒生出身的官吏地位上升</a:t>
            </a:r>
            <a:r>
              <a:rPr kumimoji="0" lang="zh-CN" altLang="en-US" sz="24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，官吏</a:t>
            </a:r>
            <a:r>
              <a:rPr kumimoji="0" lang="zh-CN" altLang="en-US" sz="24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个人品行</a:t>
            </a:r>
            <a:r>
              <a:rPr kumimoji="0" lang="zh-CN" altLang="en-US" sz="24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对于引导、教化百姓的功用</a:t>
            </a:r>
            <a:r>
              <a:rPr kumimoji="0" lang="zh-CN" altLang="en-US" sz="24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日益受到重视</a:t>
            </a:r>
            <a:r>
              <a:rPr kumimoji="0" lang="zh-CN" altLang="en-US" sz="24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24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东汉时</a:t>
            </a:r>
            <a:r>
              <a:rPr kumimoji="0" lang="zh-CN" altLang="en-US" sz="24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，士大夫追逐基于德行的“名”，</a:t>
            </a:r>
            <a:r>
              <a:rPr kumimoji="0" lang="zh-CN" altLang="en-US" sz="24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官吏矫情虚伪而无实际才能成为普遍现象。</a:t>
            </a:r>
            <a:endParaRPr kumimoji="0" lang="zh-CN" altLang="en-US" sz="24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25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CC3399"/>
                </a:solidFill>
                <a:effectLst>
                  <a:outerShdw blurRad="38100" dist="38100" dir="2700000" algn="tl">
                    <a:srgbClr val="C0C0C0"/>
                  </a:outerShdw>
                </a:effectLst>
                <a:uLnTx/>
                <a:uFillTx/>
                <a:latin typeface="+mn-lt"/>
                <a:ea typeface="+mn-ea"/>
                <a:cs typeface="+mn-cs"/>
              </a:rPr>
              <a:t>武帝之始，重视官员的个人品德；</a:t>
            </a:r>
            <a:endParaRPr kumimoji="0" lang="en-US" altLang="zh-CN" sz="2400" b="1" i="0" u="none" strike="noStrike" kern="0" cap="none" spc="0" normalizeH="0" baseline="0" noProof="0" dirty="0" smtClean="0">
              <a:ln>
                <a:noFill/>
              </a:ln>
              <a:solidFill>
                <a:srgbClr val="CC3399"/>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25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国家统一，社会稳定，独尊儒家，</a:t>
            </a:r>
            <a:endParaRPr kumimoji="0" lang="zh-CN" altLang="en-US" sz="24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25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0000FF"/>
                </a:solidFill>
                <a:effectLst>
                  <a:outerShdw blurRad="38100" dist="38100" dir="2700000" algn="tl">
                    <a:srgbClr val="C0C0C0"/>
                  </a:outerShdw>
                </a:effectLst>
                <a:uLnTx/>
                <a:uFillTx/>
                <a:latin typeface="+mn-lt"/>
                <a:ea typeface="+mn-ea"/>
                <a:cs typeface="+mn-cs"/>
              </a:rPr>
              <a:t>曹操执政，强调“唯才是举”，</a:t>
            </a:r>
            <a:r>
              <a:rPr kumimoji="0" lang="zh-CN" altLang="en-US" sz="24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功、能者优先，“不官无功之臣，不赏不战之士”。</a:t>
            </a:r>
            <a:endParaRPr kumimoji="0" lang="zh-CN" altLang="en-US" sz="24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25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CC3399"/>
                </a:solidFill>
                <a:effectLst>
                  <a:outerShdw blurRad="38100" dist="38100" dir="2700000" algn="tl">
                    <a:srgbClr val="C0C0C0"/>
                  </a:outerShdw>
                </a:effectLst>
                <a:uLnTx/>
                <a:uFillTx/>
                <a:latin typeface="+mn-lt"/>
                <a:ea typeface="+mn-ea"/>
                <a:cs typeface="+mn-cs"/>
              </a:rPr>
              <a:t>曹操“唯才是举”</a:t>
            </a:r>
            <a:endParaRPr kumimoji="0" lang="en-US" altLang="zh-CN" sz="2400" b="1" i="0" u="none" strike="noStrike" kern="0" cap="none" spc="0" normalizeH="0" baseline="0" noProof="0" dirty="0" smtClean="0">
              <a:ln>
                <a:noFill/>
              </a:ln>
              <a:solidFill>
                <a:srgbClr val="CC3399"/>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2500"/>
              </a:lnSpc>
              <a:spcBef>
                <a:spcPct val="20000"/>
              </a:spcBef>
              <a:spcAft>
                <a:spcPct val="0"/>
              </a:spcAft>
              <a:buClrTx/>
              <a:buSzTx/>
              <a:buFontTx/>
              <a:buChar char="•"/>
              <a:defRPr/>
            </a:pPr>
            <a:r>
              <a:rPr kumimoji="0" lang="zh-CN" altLang="en-US" sz="24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东汉末年，群雄割据，战乱频仍，需要善战谋略之才。</a:t>
            </a:r>
            <a:endParaRPr kumimoji="0" lang="zh-CN" altLang="en-US" sz="24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78850">
                                            <p:txEl>
                                              <p:charRg st="0" end="8"/>
                                            </p:txEl>
                                          </p:spTgt>
                                        </p:tgtEl>
                                        <p:attrNameLst>
                                          <p:attrName>style.visibility</p:attrName>
                                        </p:attrNameLst>
                                      </p:cBhvr>
                                      <p:to>
                                        <p:strVal val="visible"/>
                                      </p:to>
                                    </p:set>
                                    <p:animEffect transition="in" filter="fade">
                                      <p:cBhvr>
                                        <p:cTn id="7" dur="1000"/>
                                        <p:tgtEl>
                                          <p:spTgt spid="78850">
                                            <p:txEl>
                                              <p:charRg st="0" end="8"/>
                                            </p:txEl>
                                          </p:spTgt>
                                        </p:tgtEl>
                                      </p:cBhvr>
                                    </p:animEffect>
                                    <p:anim calcmode="lin" valueType="num">
                                      <p:cBhvr>
                                        <p:cTn id="8" dur="1000" fill="hold"/>
                                        <p:tgtEl>
                                          <p:spTgt spid="78850">
                                            <p:txEl>
                                              <p:charRg st="0" end="8"/>
                                            </p:txEl>
                                          </p:spTgt>
                                        </p:tgtEl>
                                        <p:attrNameLst>
                                          <p:attrName>ppt_x</p:attrName>
                                        </p:attrNameLst>
                                      </p:cBhvr>
                                      <p:tavLst>
                                        <p:tav tm="0">
                                          <p:val>
                                            <p:strVal val="#ppt_x"/>
                                          </p:val>
                                        </p:tav>
                                        <p:tav tm="100000">
                                          <p:val>
                                            <p:strVal val="#ppt_x"/>
                                          </p:val>
                                        </p:tav>
                                      </p:tavLst>
                                    </p:anim>
                                    <p:anim calcmode="lin" valueType="num">
                                      <p:cBhvr>
                                        <p:cTn id="9" dur="1000" fill="hold"/>
                                        <p:tgtEl>
                                          <p:spTgt spid="78850">
                                            <p:txEl>
                                              <p:charRg st="0" end="8"/>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78850">
                                            <p:txEl>
                                              <p:charRg st="8" end="22"/>
                                            </p:txEl>
                                          </p:spTgt>
                                        </p:tgtEl>
                                        <p:attrNameLst>
                                          <p:attrName>style.visibility</p:attrName>
                                        </p:attrNameLst>
                                      </p:cBhvr>
                                      <p:to>
                                        <p:strVal val="visible"/>
                                      </p:to>
                                    </p:set>
                                    <p:animEffect transition="in" filter="fade">
                                      <p:cBhvr>
                                        <p:cTn id="14" dur="1000"/>
                                        <p:tgtEl>
                                          <p:spTgt spid="78850">
                                            <p:txEl>
                                              <p:charRg st="8" end="22"/>
                                            </p:txEl>
                                          </p:spTgt>
                                        </p:tgtEl>
                                      </p:cBhvr>
                                    </p:animEffect>
                                    <p:anim calcmode="lin" valueType="num">
                                      <p:cBhvr>
                                        <p:cTn id="15" dur="1000" fill="hold"/>
                                        <p:tgtEl>
                                          <p:spTgt spid="78850">
                                            <p:txEl>
                                              <p:charRg st="8" end="22"/>
                                            </p:txEl>
                                          </p:spTgt>
                                        </p:tgtEl>
                                        <p:attrNameLst>
                                          <p:attrName>ppt_x</p:attrName>
                                        </p:attrNameLst>
                                      </p:cBhvr>
                                      <p:tavLst>
                                        <p:tav tm="0">
                                          <p:val>
                                            <p:strVal val="#ppt_x"/>
                                          </p:val>
                                        </p:tav>
                                        <p:tav tm="100000">
                                          <p:val>
                                            <p:strVal val="#ppt_x"/>
                                          </p:val>
                                        </p:tav>
                                      </p:tavLst>
                                    </p:anim>
                                    <p:anim calcmode="lin" valueType="num">
                                      <p:cBhvr>
                                        <p:cTn id="16" dur="1000" fill="hold"/>
                                        <p:tgtEl>
                                          <p:spTgt spid="78850">
                                            <p:txEl>
                                              <p:charRg st="8" end="2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iterate type="lt">
                                    <p:tmPct val="10000"/>
                                  </p:iterate>
                                  <p:childTnLst>
                                    <p:set>
                                      <p:cBhvr>
                                        <p:cTn id="20" dur="1" fill="hold">
                                          <p:stCondLst>
                                            <p:cond delay="0"/>
                                          </p:stCondLst>
                                        </p:cTn>
                                        <p:tgtEl>
                                          <p:spTgt spid="78850">
                                            <p:txEl>
                                              <p:charRg st="22" end="65"/>
                                            </p:txEl>
                                          </p:spTgt>
                                        </p:tgtEl>
                                        <p:attrNameLst>
                                          <p:attrName>style.visibility</p:attrName>
                                        </p:attrNameLst>
                                      </p:cBhvr>
                                      <p:to>
                                        <p:strVal val="visible"/>
                                      </p:to>
                                    </p:set>
                                    <p:animEffect transition="in" filter="fade">
                                      <p:cBhvr>
                                        <p:cTn id="21" dur="1000"/>
                                        <p:tgtEl>
                                          <p:spTgt spid="78850">
                                            <p:txEl>
                                              <p:charRg st="22" end="65"/>
                                            </p:txEl>
                                          </p:spTgt>
                                        </p:tgtEl>
                                      </p:cBhvr>
                                    </p:animEffect>
                                    <p:anim calcmode="lin" valueType="num">
                                      <p:cBhvr>
                                        <p:cTn id="22" dur="1000" fill="hold"/>
                                        <p:tgtEl>
                                          <p:spTgt spid="78850">
                                            <p:txEl>
                                              <p:charRg st="22" end="65"/>
                                            </p:txEl>
                                          </p:spTgt>
                                        </p:tgtEl>
                                        <p:attrNameLst>
                                          <p:attrName>ppt_x</p:attrName>
                                        </p:attrNameLst>
                                      </p:cBhvr>
                                      <p:tavLst>
                                        <p:tav tm="0">
                                          <p:val>
                                            <p:strVal val="#ppt_x"/>
                                          </p:val>
                                        </p:tav>
                                        <p:tav tm="100000">
                                          <p:val>
                                            <p:strVal val="#ppt_x"/>
                                          </p:val>
                                        </p:tav>
                                      </p:tavLst>
                                    </p:anim>
                                    <p:anim calcmode="lin" valueType="num">
                                      <p:cBhvr>
                                        <p:cTn id="23" dur="1000" fill="hold"/>
                                        <p:tgtEl>
                                          <p:spTgt spid="78850">
                                            <p:txEl>
                                              <p:charRg st="22" end="6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iterate type="lt">
                                    <p:tmPct val="10000"/>
                                  </p:iterate>
                                  <p:childTnLst>
                                    <p:set>
                                      <p:cBhvr>
                                        <p:cTn id="27" dur="1" fill="hold">
                                          <p:stCondLst>
                                            <p:cond delay="0"/>
                                          </p:stCondLst>
                                        </p:cTn>
                                        <p:tgtEl>
                                          <p:spTgt spid="78850">
                                            <p:txEl>
                                              <p:charRg st="65" end="89"/>
                                            </p:txEl>
                                          </p:spTgt>
                                        </p:tgtEl>
                                        <p:attrNameLst>
                                          <p:attrName>style.visibility</p:attrName>
                                        </p:attrNameLst>
                                      </p:cBhvr>
                                      <p:to>
                                        <p:strVal val="visible"/>
                                      </p:to>
                                    </p:set>
                                    <p:animEffect transition="in" filter="fade">
                                      <p:cBhvr>
                                        <p:cTn id="28" dur="1000"/>
                                        <p:tgtEl>
                                          <p:spTgt spid="78850">
                                            <p:txEl>
                                              <p:charRg st="65" end="89"/>
                                            </p:txEl>
                                          </p:spTgt>
                                        </p:tgtEl>
                                      </p:cBhvr>
                                    </p:animEffect>
                                    <p:anim calcmode="lin" valueType="num">
                                      <p:cBhvr>
                                        <p:cTn id="29" dur="1000" fill="hold"/>
                                        <p:tgtEl>
                                          <p:spTgt spid="78850">
                                            <p:txEl>
                                              <p:charRg st="65" end="89"/>
                                            </p:txEl>
                                          </p:spTgt>
                                        </p:tgtEl>
                                        <p:attrNameLst>
                                          <p:attrName>ppt_x</p:attrName>
                                        </p:attrNameLst>
                                      </p:cBhvr>
                                      <p:tavLst>
                                        <p:tav tm="0">
                                          <p:val>
                                            <p:strVal val="#ppt_x"/>
                                          </p:val>
                                        </p:tav>
                                        <p:tav tm="100000">
                                          <p:val>
                                            <p:strVal val="#ppt_x"/>
                                          </p:val>
                                        </p:tav>
                                      </p:tavLst>
                                    </p:anim>
                                    <p:anim calcmode="lin" valueType="num">
                                      <p:cBhvr>
                                        <p:cTn id="30" dur="1000" fill="hold"/>
                                        <p:tgtEl>
                                          <p:spTgt spid="78850">
                                            <p:txEl>
                                              <p:charRg st="65" end="89"/>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iterate type="lt">
                                    <p:tmPct val="10000"/>
                                  </p:iterate>
                                  <p:childTnLst>
                                    <p:set>
                                      <p:cBhvr>
                                        <p:cTn id="34" dur="1" fill="hold">
                                          <p:stCondLst>
                                            <p:cond delay="0"/>
                                          </p:stCondLst>
                                        </p:cTn>
                                        <p:tgtEl>
                                          <p:spTgt spid="78850">
                                            <p:txEl>
                                              <p:charRg st="89" end="106"/>
                                            </p:txEl>
                                          </p:spTgt>
                                        </p:tgtEl>
                                        <p:attrNameLst>
                                          <p:attrName>style.visibility</p:attrName>
                                        </p:attrNameLst>
                                      </p:cBhvr>
                                      <p:to>
                                        <p:strVal val="visible"/>
                                      </p:to>
                                    </p:set>
                                    <p:animEffect transition="in" filter="fade">
                                      <p:cBhvr>
                                        <p:cTn id="35" dur="1000"/>
                                        <p:tgtEl>
                                          <p:spTgt spid="78850">
                                            <p:txEl>
                                              <p:charRg st="89" end="106"/>
                                            </p:txEl>
                                          </p:spTgt>
                                        </p:tgtEl>
                                      </p:cBhvr>
                                    </p:animEffect>
                                    <p:anim calcmode="lin" valueType="num">
                                      <p:cBhvr>
                                        <p:cTn id="36" dur="1000" fill="hold"/>
                                        <p:tgtEl>
                                          <p:spTgt spid="78850">
                                            <p:txEl>
                                              <p:charRg st="89" end="106"/>
                                            </p:txEl>
                                          </p:spTgt>
                                        </p:tgtEl>
                                        <p:attrNameLst>
                                          <p:attrName>ppt_x</p:attrName>
                                        </p:attrNameLst>
                                      </p:cBhvr>
                                      <p:tavLst>
                                        <p:tav tm="0">
                                          <p:val>
                                            <p:strVal val="#ppt_x"/>
                                          </p:val>
                                        </p:tav>
                                        <p:tav tm="100000">
                                          <p:val>
                                            <p:strVal val="#ppt_x"/>
                                          </p:val>
                                        </p:tav>
                                      </p:tavLst>
                                    </p:anim>
                                    <p:anim calcmode="lin" valueType="num">
                                      <p:cBhvr>
                                        <p:cTn id="37" dur="1000" fill="hold"/>
                                        <p:tgtEl>
                                          <p:spTgt spid="78850">
                                            <p:txEl>
                                              <p:charRg st="89" end="10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iterate type="lt">
                                    <p:tmPct val="10000"/>
                                  </p:iterate>
                                  <p:childTnLst>
                                    <p:set>
                                      <p:cBhvr>
                                        <p:cTn id="41" dur="1" fill="hold">
                                          <p:stCondLst>
                                            <p:cond delay="0"/>
                                          </p:stCondLst>
                                        </p:cTn>
                                        <p:tgtEl>
                                          <p:spTgt spid="78850">
                                            <p:txEl>
                                              <p:charRg st="106" end="135"/>
                                            </p:txEl>
                                          </p:spTgt>
                                        </p:tgtEl>
                                        <p:attrNameLst>
                                          <p:attrName>style.visibility</p:attrName>
                                        </p:attrNameLst>
                                      </p:cBhvr>
                                      <p:to>
                                        <p:strVal val="visible"/>
                                      </p:to>
                                    </p:set>
                                    <p:animEffect transition="in" filter="fade">
                                      <p:cBhvr>
                                        <p:cTn id="42" dur="1000"/>
                                        <p:tgtEl>
                                          <p:spTgt spid="78850">
                                            <p:txEl>
                                              <p:charRg st="106" end="135"/>
                                            </p:txEl>
                                          </p:spTgt>
                                        </p:tgtEl>
                                      </p:cBhvr>
                                    </p:animEffect>
                                    <p:anim calcmode="lin" valueType="num">
                                      <p:cBhvr>
                                        <p:cTn id="43" dur="1000" fill="hold"/>
                                        <p:tgtEl>
                                          <p:spTgt spid="78850">
                                            <p:txEl>
                                              <p:charRg st="106" end="135"/>
                                            </p:txEl>
                                          </p:spTgt>
                                        </p:tgtEl>
                                        <p:attrNameLst>
                                          <p:attrName>ppt_x</p:attrName>
                                        </p:attrNameLst>
                                      </p:cBhvr>
                                      <p:tavLst>
                                        <p:tav tm="0">
                                          <p:val>
                                            <p:strVal val="#ppt_x"/>
                                          </p:val>
                                        </p:tav>
                                        <p:tav tm="100000">
                                          <p:val>
                                            <p:strVal val="#ppt_x"/>
                                          </p:val>
                                        </p:tav>
                                      </p:tavLst>
                                    </p:anim>
                                    <p:anim calcmode="lin" valueType="num">
                                      <p:cBhvr>
                                        <p:cTn id="44" dur="1000" fill="hold"/>
                                        <p:tgtEl>
                                          <p:spTgt spid="78850">
                                            <p:txEl>
                                              <p:charRg st="106" end="13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iterate type="lt">
                                    <p:tmPct val="10000"/>
                                  </p:iterate>
                                  <p:childTnLst>
                                    <p:set>
                                      <p:cBhvr>
                                        <p:cTn id="48" dur="1" fill="hold">
                                          <p:stCondLst>
                                            <p:cond delay="0"/>
                                          </p:stCondLst>
                                        </p:cTn>
                                        <p:tgtEl>
                                          <p:spTgt spid="78850">
                                            <p:txEl>
                                              <p:charRg st="135" end="151"/>
                                            </p:txEl>
                                          </p:spTgt>
                                        </p:tgtEl>
                                        <p:attrNameLst>
                                          <p:attrName>style.visibility</p:attrName>
                                        </p:attrNameLst>
                                      </p:cBhvr>
                                      <p:to>
                                        <p:strVal val="visible"/>
                                      </p:to>
                                    </p:set>
                                    <p:animEffect transition="in" filter="fade">
                                      <p:cBhvr>
                                        <p:cTn id="49" dur="1000"/>
                                        <p:tgtEl>
                                          <p:spTgt spid="78850">
                                            <p:txEl>
                                              <p:charRg st="135" end="151"/>
                                            </p:txEl>
                                          </p:spTgt>
                                        </p:tgtEl>
                                      </p:cBhvr>
                                    </p:animEffect>
                                    <p:anim calcmode="lin" valueType="num">
                                      <p:cBhvr>
                                        <p:cTn id="50" dur="1000" fill="hold"/>
                                        <p:tgtEl>
                                          <p:spTgt spid="78850">
                                            <p:txEl>
                                              <p:charRg st="135" end="151"/>
                                            </p:txEl>
                                          </p:spTgt>
                                        </p:tgtEl>
                                        <p:attrNameLst>
                                          <p:attrName>ppt_x</p:attrName>
                                        </p:attrNameLst>
                                      </p:cBhvr>
                                      <p:tavLst>
                                        <p:tav tm="0">
                                          <p:val>
                                            <p:strVal val="#ppt_x"/>
                                          </p:val>
                                        </p:tav>
                                        <p:tav tm="100000">
                                          <p:val>
                                            <p:strVal val="#ppt_x"/>
                                          </p:val>
                                        </p:tav>
                                      </p:tavLst>
                                    </p:anim>
                                    <p:anim calcmode="lin" valueType="num">
                                      <p:cBhvr>
                                        <p:cTn id="51" dur="1000" fill="hold"/>
                                        <p:tgtEl>
                                          <p:spTgt spid="78850">
                                            <p:txEl>
                                              <p:charRg st="135" end="15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iterate type="lt">
                                    <p:tmPct val="10000"/>
                                  </p:iterate>
                                  <p:childTnLst>
                                    <p:set>
                                      <p:cBhvr>
                                        <p:cTn id="55" dur="1" fill="hold">
                                          <p:stCondLst>
                                            <p:cond delay="0"/>
                                          </p:stCondLst>
                                        </p:cTn>
                                        <p:tgtEl>
                                          <p:spTgt spid="78850">
                                            <p:txEl>
                                              <p:charRg st="151" end="171"/>
                                            </p:txEl>
                                          </p:spTgt>
                                        </p:tgtEl>
                                        <p:attrNameLst>
                                          <p:attrName>style.visibility</p:attrName>
                                        </p:attrNameLst>
                                      </p:cBhvr>
                                      <p:to>
                                        <p:strVal val="visible"/>
                                      </p:to>
                                    </p:set>
                                    <p:animEffect transition="in" filter="fade">
                                      <p:cBhvr>
                                        <p:cTn id="56" dur="1000"/>
                                        <p:tgtEl>
                                          <p:spTgt spid="78850">
                                            <p:txEl>
                                              <p:charRg st="151" end="171"/>
                                            </p:txEl>
                                          </p:spTgt>
                                        </p:tgtEl>
                                      </p:cBhvr>
                                    </p:animEffect>
                                    <p:anim calcmode="lin" valueType="num">
                                      <p:cBhvr>
                                        <p:cTn id="57" dur="1000" fill="hold"/>
                                        <p:tgtEl>
                                          <p:spTgt spid="78850">
                                            <p:txEl>
                                              <p:charRg st="151" end="171"/>
                                            </p:txEl>
                                          </p:spTgt>
                                        </p:tgtEl>
                                        <p:attrNameLst>
                                          <p:attrName>ppt_x</p:attrName>
                                        </p:attrNameLst>
                                      </p:cBhvr>
                                      <p:tavLst>
                                        <p:tav tm="0">
                                          <p:val>
                                            <p:strVal val="#ppt_x"/>
                                          </p:val>
                                        </p:tav>
                                        <p:tav tm="100000">
                                          <p:val>
                                            <p:strVal val="#ppt_x"/>
                                          </p:val>
                                        </p:tav>
                                      </p:tavLst>
                                    </p:anim>
                                    <p:anim calcmode="lin" valueType="num">
                                      <p:cBhvr>
                                        <p:cTn id="58" dur="1000" fill="hold"/>
                                        <p:tgtEl>
                                          <p:spTgt spid="78850">
                                            <p:txEl>
                                              <p:charRg st="151" end="171"/>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iterate type="lt">
                                    <p:tmPct val="10000"/>
                                  </p:iterate>
                                  <p:childTnLst>
                                    <p:set>
                                      <p:cBhvr>
                                        <p:cTn id="62" dur="1" fill="hold">
                                          <p:stCondLst>
                                            <p:cond delay="0"/>
                                          </p:stCondLst>
                                        </p:cTn>
                                        <p:tgtEl>
                                          <p:spTgt spid="78850">
                                            <p:txEl>
                                              <p:charRg st="171" end="252"/>
                                            </p:txEl>
                                          </p:spTgt>
                                        </p:tgtEl>
                                        <p:attrNameLst>
                                          <p:attrName>style.visibility</p:attrName>
                                        </p:attrNameLst>
                                      </p:cBhvr>
                                      <p:to>
                                        <p:strVal val="visible"/>
                                      </p:to>
                                    </p:set>
                                    <p:animEffect transition="in" filter="fade">
                                      <p:cBhvr>
                                        <p:cTn id="63" dur="1000"/>
                                        <p:tgtEl>
                                          <p:spTgt spid="78850">
                                            <p:txEl>
                                              <p:charRg st="171" end="252"/>
                                            </p:txEl>
                                          </p:spTgt>
                                        </p:tgtEl>
                                      </p:cBhvr>
                                    </p:animEffect>
                                    <p:anim calcmode="lin" valueType="num">
                                      <p:cBhvr>
                                        <p:cTn id="64" dur="1000" fill="hold"/>
                                        <p:tgtEl>
                                          <p:spTgt spid="78850">
                                            <p:txEl>
                                              <p:charRg st="171" end="252"/>
                                            </p:txEl>
                                          </p:spTgt>
                                        </p:tgtEl>
                                        <p:attrNameLst>
                                          <p:attrName>ppt_x</p:attrName>
                                        </p:attrNameLst>
                                      </p:cBhvr>
                                      <p:tavLst>
                                        <p:tav tm="0">
                                          <p:val>
                                            <p:strVal val="#ppt_x"/>
                                          </p:val>
                                        </p:tav>
                                        <p:tav tm="100000">
                                          <p:val>
                                            <p:strVal val="#ppt_x"/>
                                          </p:val>
                                        </p:tav>
                                      </p:tavLst>
                                    </p:anim>
                                    <p:anim calcmode="lin" valueType="num">
                                      <p:cBhvr>
                                        <p:cTn id="65" dur="1000" fill="hold"/>
                                        <p:tgtEl>
                                          <p:spTgt spid="78850">
                                            <p:txEl>
                                              <p:charRg st="171" end="252"/>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iterate type="lt">
                                    <p:tmPct val="10000"/>
                                  </p:iterate>
                                  <p:childTnLst>
                                    <p:set>
                                      <p:cBhvr>
                                        <p:cTn id="69" dur="1" fill="hold">
                                          <p:stCondLst>
                                            <p:cond delay="0"/>
                                          </p:stCondLst>
                                        </p:cTn>
                                        <p:tgtEl>
                                          <p:spTgt spid="78850">
                                            <p:txEl>
                                              <p:charRg st="252" end="268"/>
                                            </p:txEl>
                                          </p:spTgt>
                                        </p:tgtEl>
                                        <p:attrNameLst>
                                          <p:attrName>style.visibility</p:attrName>
                                        </p:attrNameLst>
                                      </p:cBhvr>
                                      <p:to>
                                        <p:strVal val="visible"/>
                                      </p:to>
                                    </p:set>
                                    <p:animEffect transition="in" filter="fade">
                                      <p:cBhvr>
                                        <p:cTn id="70" dur="1000"/>
                                        <p:tgtEl>
                                          <p:spTgt spid="78850">
                                            <p:txEl>
                                              <p:charRg st="252" end="268"/>
                                            </p:txEl>
                                          </p:spTgt>
                                        </p:tgtEl>
                                      </p:cBhvr>
                                    </p:animEffect>
                                    <p:anim calcmode="lin" valueType="num">
                                      <p:cBhvr>
                                        <p:cTn id="71" dur="1000" fill="hold"/>
                                        <p:tgtEl>
                                          <p:spTgt spid="78850">
                                            <p:txEl>
                                              <p:charRg st="252" end="268"/>
                                            </p:txEl>
                                          </p:spTgt>
                                        </p:tgtEl>
                                        <p:attrNameLst>
                                          <p:attrName>ppt_x</p:attrName>
                                        </p:attrNameLst>
                                      </p:cBhvr>
                                      <p:tavLst>
                                        <p:tav tm="0">
                                          <p:val>
                                            <p:strVal val="#ppt_x"/>
                                          </p:val>
                                        </p:tav>
                                        <p:tav tm="100000">
                                          <p:val>
                                            <p:strVal val="#ppt_x"/>
                                          </p:val>
                                        </p:tav>
                                      </p:tavLst>
                                    </p:anim>
                                    <p:anim calcmode="lin" valueType="num">
                                      <p:cBhvr>
                                        <p:cTn id="72" dur="1000" fill="hold"/>
                                        <p:tgtEl>
                                          <p:spTgt spid="78850">
                                            <p:txEl>
                                              <p:charRg st="252" end="26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grpId="0" nodeType="clickEffect">
                                  <p:stCondLst>
                                    <p:cond delay="0"/>
                                  </p:stCondLst>
                                  <p:iterate type="lt">
                                    <p:tmPct val="10000"/>
                                  </p:iterate>
                                  <p:childTnLst>
                                    <p:set>
                                      <p:cBhvr>
                                        <p:cTn id="76" dur="1" fill="hold">
                                          <p:stCondLst>
                                            <p:cond delay="0"/>
                                          </p:stCondLst>
                                        </p:cTn>
                                        <p:tgtEl>
                                          <p:spTgt spid="78850">
                                            <p:txEl>
                                              <p:charRg st="268" end="284"/>
                                            </p:txEl>
                                          </p:spTgt>
                                        </p:tgtEl>
                                        <p:attrNameLst>
                                          <p:attrName>style.visibility</p:attrName>
                                        </p:attrNameLst>
                                      </p:cBhvr>
                                      <p:to>
                                        <p:strVal val="visible"/>
                                      </p:to>
                                    </p:set>
                                    <p:animEffect transition="in" filter="fade">
                                      <p:cBhvr>
                                        <p:cTn id="77" dur="1000"/>
                                        <p:tgtEl>
                                          <p:spTgt spid="78850">
                                            <p:txEl>
                                              <p:charRg st="268" end="284"/>
                                            </p:txEl>
                                          </p:spTgt>
                                        </p:tgtEl>
                                      </p:cBhvr>
                                    </p:animEffect>
                                    <p:anim calcmode="lin" valueType="num">
                                      <p:cBhvr>
                                        <p:cTn id="78" dur="1000" fill="hold"/>
                                        <p:tgtEl>
                                          <p:spTgt spid="78850">
                                            <p:txEl>
                                              <p:charRg st="268" end="284"/>
                                            </p:txEl>
                                          </p:spTgt>
                                        </p:tgtEl>
                                        <p:attrNameLst>
                                          <p:attrName>ppt_x</p:attrName>
                                        </p:attrNameLst>
                                      </p:cBhvr>
                                      <p:tavLst>
                                        <p:tav tm="0">
                                          <p:val>
                                            <p:strVal val="#ppt_x"/>
                                          </p:val>
                                        </p:tav>
                                        <p:tav tm="100000">
                                          <p:val>
                                            <p:strVal val="#ppt_x"/>
                                          </p:val>
                                        </p:tav>
                                      </p:tavLst>
                                    </p:anim>
                                    <p:anim calcmode="lin" valueType="num">
                                      <p:cBhvr>
                                        <p:cTn id="79" dur="1000" fill="hold"/>
                                        <p:tgtEl>
                                          <p:spTgt spid="78850">
                                            <p:txEl>
                                              <p:charRg st="268" end="284"/>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7" presetClass="entr" presetSubtype="0" fill="hold" grpId="0" nodeType="clickEffect">
                                  <p:stCondLst>
                                    <p:cond delay="0"/>
                                  </p:stCondLst>
                                  <p:iterate type="lt">
                                    <p:tmPct val="10000"/>
                                  </p:iterate>
                                  <p:childTnLst>
                                    <p:set>
                                      <p:cBhvr>
                                        <p:cTn id="83" dur="1" fill="hold">
                                          <p:stCondLst>
                                            <p:cond delay="0"/>
                                          </p:stCondLst>
                                        </p:cTn>
                                        <p:tgtEl>
                                          <p:spTgt spid="78850">
                                            <p:txEl>
                                              <p:charRg st="284" end="322"/>
                                            </p:txEl>
                                          </p:spTgt>
                                        </p:tgtEl>
                                        <p:attrNameLst>
                                          <p:attrName>style.visibility</p:attrName>
                                        </p:attrNameLst>
                                      </p:cBhvr>
                                      <p:to>
                                        <p:strVal val="visible"/>
                                      </p:to>
                                    </p:set>
                                    <p:animEffect transition="in" filter="fade">
                                      <p:cBhvr>
                                        <p:cTn id="84" dur="1000"/>
                                        <p:tgtEl>
                                          <p:spTgt spid="78850">
                                            <p:txEl>
                                              <p:charRg st="284" end="322"/>
                                            </p:txEl>
                                          </p:spTgt>
                                        </p:tgtEl>
                                      </p:cBhvr>
                                    </p:animEffect>
                                    <p:anim calcmode="lin" valueType="num">
                                      <p:cBhvr>
                                        <p:cTn id="85" dur="1000" fill="hold"/>
                                        <p:tgtEl>
                                          <p:spTgt spid="78850">
                                            <p:txEl>
                                              <p:charRg st="284" end="322"/>
                                            </p:txEl>
                                          </p:spTgt>
                                        </p:tgtEl>
                                        <p:attrNameLst>
                                          <p:attrName>ppt_x</p:attrName>
                                        </p:attrNameLst>
                                      </p:cBhvr>
                                      <p:tavLst>
                                        <p:tav tm="0">
                                          <p:val>
                                            <p:strVal val="#ppt_x"/>
                                          </p:val>
                                        </p:tav>
                                        <p:tav tm="100000">
                                          <p:val>
                                            <p:strVal val="#ppt_x"/>
                                          </p:val>
                                        </p:tav>
                                      </p:tavLst>
                                    </p:anim>
                                    <p:anim calcmode="lin" valueType="num">
                                      <p:cBhvr>
                                        <p:cTn id="86" dur="1000" fill="hold"/>
                                        <p:tgtEl>
                                          <p:spTgt spid="78850">
                                            <p:txEl>
                                              <p:charRg st="284" end="32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grpId="0" nodeType="clickEffect">
                                  <p:stCondLst>
                                    <p:cond delay="0"/>
                                  </p:stCondLst>
                                  <p:iterate type="lt">
                                    <p:tmPct val="10000"/>
                                  </p:iterate>
                                  <p:childTnLst>
                                    <p:set>
                                      <p:cBhvr>
                                        <p:cTn id="90" dur="1" fill="hold">
                                          <p:stCondLst>
                                            <p:cond delay="0"/>
                                          </p:stCondLst>
                                        </p:cTn>
                                        <p:tgtEl>
                                          <p:spTgt spid="78850">
                                            <p:txEl>
                                              <p:charRg st="322" end="331"/>
                                            </p:txEl>
                                          </p:spTgt>
                                        </p:tgtEl>
                                        <p:attrNameLst>
                                          <p:attrName>style.visibility</p:attrName>
                                        </p:attrNameLst>
                                      </p:cBhvr>
                                      <p:to>
                                        <p:strVal val="visible"/>
                                      </p:to>
                                    </p:set>
                                    <p:animEffect transition="in" filter="fade">
                                      <p:cBhvr>
                                        <p:cTn id="91" dur="1000"/>
                                        <p:tgtEl>
                                          <p:spTgt spid="78850">
                                            <p:txEl>
                                              <p:charRg st="322" end="331"/>
                                            </p:txEl>
                                          </p:spTgt>
                                        </p:tgtEl>
                                      </p:cBhvr>
                                    </p:animEffect>
                                    <p:anim calcmode="lin" valueType="num">
                                      <p:cBhvr>
                                        <p:cTn id="92" dur="1000" fill="hold"/>
                                        <p:tgtEl>
                                          <p:spTgt spid="78850">
                                            <p:txEl>
                                              <p:charRg st="322" end="331"/>
                                            </p:txEl>
                                          </p:spTgt>
                                        </p:tgtEl>
                                        <p:attrNameLst>
                                          <p:attrName>ppt_x</p:attrName>
                                        </p:attrNameLst>
                                      </p:cBhvr>
                                      <p:tavLst>
                                        <p:tav tm="0">
                                          <p:val>
                                            <p:strVal val="#ppt_x"/>
                                          </p:val>
                                        </p:tav>
                                        <p:tav tm="100000">
                                          <p:val>
                                            <p:strVal val="#ppt_x"/>
                                          </p:val>
                                        </p:tav>
                                      </p:tavLst>
                                    </p:anim>
                                    <p:anim calcmode="lin" valueType="num">
                                      <p:cBhvr>
                                        <p:cTn id="93" dur="1000" fill="hold"/>
                                        <p:tgtEl>
                                          <p:spTgt spid="78850">
                                            <p:txEl>
                                              <p:charRg st="322" end="331"/>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7" presetClass="entr" presetSubtype="0" fill="hold" grpId="0" nodeType="clickEffect">
                                  <p:stCondLst>
                                    <p:cond delay="0"/>
                                  </p:stCondLst>
                                  <p:iterate type="lt">
                                    <p:tmPct val="10000"/>
                                  </p:iterate>
                                  <p:childTnLst>
                                    <p:set>
                                      <p:cBhvr>
                                        <p:cTn id="97" dur="1" fill="hold">
                                          <p:stCondLst>
                                            <p:cond delay="0"/>
                                          </p:stCondLst>
                                        </p:cTn>
                                        <p:tgtEl>
                                          <p:spTgt spid="78850">
                                            <p:txEl>
                                              <p:charRg st="331" end="356"/>
                                            </p:txEl>
                                          </p:spTgt>
                                        </p:tgtEl>
                                        <p:attrNameLst>
                                          <p:attrName>style.visibility</p:attrName>
                                        </p:attrNameLst>
                                      </p:cBhvr>
                                      <p:to>
                                        <p:strVal val="visible"/>
                                      </p:to>
                                    </p:set>
                                    <p:animEffect transition="in" filter="fade">
                                      <p:cBhvr>
                                        <p:cTn id="98" dur="1000"/>
                                        <p:tgtEl>
                                          <p:spTgt spid="78850">
                                            <p:txEl>
                                              <p:charRg st="331" end="356"/>
                                            </p:txEl>
                                          </p:spTgt>
                                        </p:tgtEl>
                                      </p:cBhvr>
                                    </p:animEffect>
                                    <p:anim calcmode="lin" valueType="num">
                                      <p:cBhvr>
                                        <p:cTn id="99" dur="1000" fill="hold"/>
                                        <p:tgtEl>
                                          <p:spTgt spid="78850">
                                            <p:txEl>
                                              <p:charRg st="331" end="356"/>
                                            </p:txEl>
                                          </p:spTgt>
                                        </p:tgtEl>
                                        <p:attrNameLst>
                                          <p:attrName>ppt_x</p:attrName>
                                        </p:attrNameLst>
                                      </p:cBhvr>
                                      <p:tavLst>
                                        <p:tav tm="0">
                                          <p:val>
                                            <p:strVal val="#ppt_x"/>
                                          </p:val>
                                        </p:tav>
                                        <p:tav tm="100000">
                                          <p:val>
                                            <p:strVal val="#ppt_x"/>
                                          </p:val>
                                        </p:tav>
                                      </p:tavLst>
                                    </p:anim>
                                    <p:anim calcmode="lin" valueType="num">
                                      <p:cBhvr>
                                        <p:cTn id="100" dur="1000" fill="hold"/>
                                        <p:tgtEl>
                                          <p:spTgt spid="78850">
                                            <p:txEl>
                                              <p:charRg st="331" end="35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3970" name="Rectangle 2"/>
          <p:cNvSpPr>
            <a:spLocks noGrp="1" noChangeArrowheads="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变化：</a:t>
            </a:r>
            <a:endParaRPr kumimoji="0" lang="en-US" altLang="zh-CN"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秦至汉武帝时，以功勋、能力为选拔官吏的主要依据；</a:t>
            </a:r>
            <a:endPar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汉武帝以后，选拔官吏越来越注重官吏的个人品行；</a:t>
            </a:r>
            <a:endPar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曹操强调“唯才是举”；</a:t>
            </a: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原因：</a:t>
            </a:r>
            <a:endParaRPr kumimoji="0" lang="en-US" altLang="zh-CN"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儒家思想对制度建设的影响日益深入；</a:t>
            </a:r>
            <a:endPar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具体历史背景影响人才选拔的标准；</a:t>
            </a:r>
            <a:endPar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建设高素质的官吏队伍。（目的）</a:t>
            </a: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83970">
                                            <p:txEl>
                                              <p:charRg st="0" end="4"/>
                                            </p:txEl>
                                          </p:spTgt>
                                        </p:tgtEl>
                                        <p:attrNameLst>
                                          <p:attrName>style.visibility</p:attrName>
                                        </p:attrNameLst>
                                      </p:cBhvr>
                                      <p:to>
                                        <p:strVal val="visible"/>
                                      </p:to>
                                    </p:set>
                                    <p:animEffect transition="in" filter="fade">
                                      <p:cBhvr>
                                        <p:cTn id="7" dur="1000"/>
                                        <p:tgtEl>
                                          <p:spTgt spid="83970">
                                            <p:txEl>
                                              <p:charRg st="0" end="4"/>
                                            </p:txEl>
                                          </p:spTgt>
                                        </p:tgtEl>
                                      </p:cBhvr>
                                    </p:animEffect>
                                    <p:anim calcmode="lin" valueType="num">
                                      <p:cBhvr>
                                        <p:cTn id="8" dur="1000" fill="hold"/>
                                        <p:tgtEl>
                                          <p:spTgt spid="83970">
                                            <p:txEl>
                                              <p:charRg st="0" end="4"/>
                                            </p:txEl>
                                          </p:spTgt>
                                        </p:tgtEl>
                                        <p:attrNameLst>
                                          <p:attrName>ppt_x</p:attrName>
                                        </p:attrNameLst>
                                      </p:cBhvr>
                                      <p:tavLst>
                                        <p:tav tm="0">
                                          <p:val>
                                            <p:strVal val="#ppt_x"/>
                                          </p:val>
                                        </p:tav>
                                        <p:tav tm="100000">
                                          <p:val>
                                            <p:strVal val="#ppt_x"/>
                                          </p:val>
                                        </p:tav>
                                      </p:tavLst>
                                    </p:anim>
                                    <p:anim calcmode="lin" valueType="num">
                                      <p:cBhvr>
                                        <p:cTn id="9" dur="1000" fill="hold"/>
                                        <p:tgtEl>
                                          <p:spTgt spid="83970">
                                            <p:txEl>
                                              <p:charRg st="0"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83970">
                                            <p:txEl>
                                              <p:charRg st="4" end="29"/>
                                            </p:txEl>
                                          </p:spTgt>
                                        </p:tgtEl>
                                        <p:attrNameLst>
                                          <p:attrName>style.visibility</p:attrName>
                                        </p:attrNameLst>
                                      </p:cBhvr>
                                      <p:to>
                                        <p:strVal val="visible"/>
                                      </p:to>
                                    </p:set>
                                    <p:animEffect transition="in" filter="fade">
                                      <p:cBhvr>
                                        <p:cTn id="14" dur="1000"/>
                                        <p:tgtEl>
                                          <p:spTgt spid="83970">
                                            <p:txEl>
                                              <p:charRg st="4" end="29"/>
                                            </p:txEl>
                                          </p:spTgt>
                                        </p:tgtEl>
                                      </p:cBhvr>
                                    </p:animEffect>
                                    <p:anim calcmode="lin" valueType="num">
                                      <p:cBhvr>
                                        <p:cTn id="15" dur="1000" fill="hold"/>
                                        <p:tgtEl>
                                          <p:spTgt spid="83970">
                                            <p:txEl>
                                              <p:charRg st="4" end="29"/>
                                            </p:txEl>
                                          </p:spTgt>
                                        </p:tgtEl>
                                        <p:attrNameLst>
                                          <p:attrName>ppt_x</p:attrName>
                                        </p:attrNameLst>
                                      </p:cBhvr>
                                      <p:tavLst>
                                        <p:tav tm="0">
                                          <p:val>
                                            <p:strVal val="#ppt_x"/>
                                          </p:val>
                                        </p:tav>
                                        <p:tav tm="100000">
                                          <p:val>
                                            <p:strVal val="#ppt_x"/>
                                          </p:val>
                                        </p:tav>
                                      </p:tavLst>
                                    </p:anim>
                                    <p:anim calcmode="lin" valueType="num">
                                      <p:cBhvr>
                                        <p:cTn id="16" dur="1000" fill="hold"/>
                                        <p:tgtEl>
                                          <p:spTgt spid="83970">
                                            <p:txEl>
                                              <p:charRg st="4" end="29"/>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iterate type="lt">
                                    <p:tmPct val="10000"/>
                                  </p:iterate>
                                  <p:childTnLst>
                                    <p:set>
                                      <p:cBhvr>
                                        <p:cTn id="20" dur="1" fill="hold">
                                          <p:stCondLst>
                                            <p:cond delay="0"/>
                                          </p:stCondLst>
                                        </p:cTn>
                                        <p:tgtEl>
                                          <p:spTgt spid="83970">
                                            <p:txEl>
                                              <p:charRg st="29" end="53"/>
                                            </p:txEl>
                                          </p:spTgt>
                                        </p:tgtEl>
                                        <p:attrNameLst>
                                          <p:attrName>style.visibility</p:attrName>
                                        </p:attrNameLst>
                                      </p:cBhvr>
                                      <p:to>
                                        <p:strVal val="visible"/>
                                      </p:to>
                                    </p:set>
                                    <p:animEffect transition="in" filter="fade">
                                      <p:cBhvr>
                                        <p:cTn id="21" dur="1000"/>
                                        <p:tgtEl>
                                          <p:spTgt spid="83970">
                                            <p:txEl>
                                              <p:charRg st="29" end="53"/>
                                            </p:txEl>
                                          </p:spTgt>
                                        </p:tgtEl>
                                      </p:cBhvr>
                                    </p:animEffect>
                                    <p:anim calcmode="lin" valueType="num">
                                      <p:cBhvr>
                                        <p:cTn id="22" dur="1000" fill="hold"/>
                                        <p:tgtEl>
                                          <p:spTgt spid="83970">
                                            <p:txEl>
                                              <p:charRg st="29" end="53"/>
                                            </p:txEl>
                                          </p:spTgt>
                                        </p:tgtEl>
                                        <p:attrNameLst>
                                          <p:attrName>ppt_x</p:attrName>
                                        </p:attrNameLst>
                                      </p:cBhvr>
                                      <p:tavLst>
                                        <p:tav tm="0">
                                          <p:val>
                                            <p:strVal val="#ppt_x"/>
                                          </p:val>
                                        </p:tav>
                                        <p:tav tm="100000">
                                          <p:val>
                                            <p:strVal val="#ppt_x"/>
                                          </p:val>
                                        </p:tav>
                                      </p:tavLst>
                                    </p:anim>
                                    <p:anim calcmode="lin" valueType="num">
                                      <p:cBhvr>
                                        <p:cTn id="23" dur="1000" fill="hold"/>
                                        <p:tgtEl>
                                          <p:spTgt spid="83970">
                                            <p:txEl>
                                              <p:charRg st="29" end="5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iterate type="lt">
                                    <p:tmPct val="10000"/>
                                  </p:iterate>
                                  <p:childTnLst>
                                    <p:set>
                                      <p:cBhvr>
                                        <p:cTn id="27" dur="1" fill="hold">
                                          <p:stCondLst>
                                            <p:cond delay="0"/>
                                          </p:stCondLst>
                                        </p:cTn>
                                        <p:tgtEl>
                                          <p:spTgt spid="83970">
                                            <p:txEl>
                                              <p:charRg st="53" end="65"/>
                                            </p:txEl>
                                          </p:spTgt>
                                        </p:tgtEl>
                                        <p:attrNameLst>
                                          <p:attrName>style.visibility</p:attrName>
                                        </p:attrNameLst>
                                      </p:cBhvr>
                                      <p:to>
                                        <p:strVal val="visible"/>
                                      </p:to>
                                    </p:set>
                                    <p:animEffect transition="in" filter="fade">
                                      <p:cBhvr>
                                        <p:cTn id="28" dur="1000"/>
                                        <p:tgtEl>
                                          <p:spTgt spid="83970">
                                            <p:txEl>
                                              <p:charRg st="53" end="65"/>
                                            </p:txEl>
                                          </p:spTgt>
                                        </p:tgtEl>
                                      </p:cBhvr>
                                    </p:animEffect>
                                    <p:anim calcmode="lin" valueType="num">
                                      <p:cBhvr>
                                        <p:cTn id="29" dur="1000" fill="hold"/>
                                        <p:tgtEl>
                                          <p:spTgt spid="83970">
                                            <p:txEl>
                                              <p:charRg st="53" end="65"/>
                                            </p:txEl>
                                          </p:spTgt>
                                        </p:tgtEl>
                                        <p:attrNameLst>
                                          <p:attrName>ppt_x</p:attrName>
                                        </p:attrNameLst>
                                      </p:cBhvr>
                                      <p:tavLst>
                                        <p:tav tm="0">
                                          <p:val>
                                            <p:strVal val="#ppt_x"/>
                                          </p:val>
                                        </p:tav>
                                        <p:tav tm="100000">
                                          <p:val>
                                            <p:strVal val="#ppt_x"/>
                                          </p:val>
                                        </p:tav>
                                      </p:tavLst>
                                    </p:anim>
                                    <p:anim calcmode="lin" valueType="num">
                                      <p:cBhvr>
                                        <p:cTn id="30" dur="1000" fill="hold"/>
                                        <p:tgtEl>
                                          <p:spTgt spid="83970">
                                            <p:txEl>
                                              <p:charRg st="53" end="6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iterate type="lt">
                                    <p:tmPct val="10000"/>
                                  </p:iterate>
                                  <p:childTnLst>
                                    <p:set>
                                      <p:cBhvr>
                                        <p:cTn id="34" dur="1" fill="hold">
                                          <p:stCondLst>
                                            <p:cond delay="0"/>
                                          </p:stCondLst>
                                        </p:cTn>
                                        <p:tgtEl>
                                          <p:spTgt spid="83970">
                                            <p:txEl>
                                              <p:charRg st="65" end="69"/>
                                            </p:txEl>
                                          </p:spTgt>
                                        </p:tgtEl>
                                        <p:attrNameLst>
                                          <p:attrName>style.visibility</p:attrName>
                                        </p:attrNameLst>
                                      </p:cBhvr>
                                      <p:to>
                                        <p:strVal val="visible"/>
                                      </p:to>
                                    </p:set>
                                    <p:animEffect transition="in" filter="fade">
                                      <p:cBhvr>
                                        <p:cTn id="35" dur="1000"/>
                                        <p:tgtEl>
                                          <p:spTgt spid="83970">
                                            <p:txEl>
                                              <p:charRg st="65" end="69"/>
                                            </p:txEl>
                                          </p:spTgt>
                                        </p:tgtEl>
                                      </p:cBhvr>
                                    </p:animEffect>
                                    <p:anim calcmode="lin" valueType="num">
                                      <p:cBhvr>
                                        <p:cTn id="36" dur="1000" fill="hold"/>
                                        <p:tgtEl>
                                          <p:spTgt spid="83970">
                                            <p:txEl>
                                              <p:charRg st="65" end="69"/>
                                            </p:txEl>
                                          </p:spTgt>
                                        </p:tgtEl>
                                        <p:attrNameLst>
                                          <p:attrName>ppt_x</p:attrName>
                                        </p:attrNameLst>
                                      </p:cBhvr>
                                      <p:tavLst>
                                        <p:tav tm="0">
                                          <p:val>
                                            <p:strVal val="#ppt_x"/>
                                          </p:val>
                                        </p:tav>
                                        <p:tav tm="100000">
                                          <p:val>
                                            <p:strVal val="#ppt_x"/>
                                          </p:val>
                                        </p:tav>
                                      </p:tavLst>
                                    </p:anim>
                                    <p:anim calcmode="lin" valueType="num">
                                      <p:cBhvr>
                                        <p:cTn id="37" dur="1000" fill="hold"/>
                                        <p:tgtEl>
                                          <p:spTgt spid="83970">
                                            <p:txEl>
                                              <p:charRg st="65" end="69"/>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iterate type="lt">
                                    <p:tmPct val="10000"/>
                                  </p:iterate>
                                  <p:childTnLst>
                                    <p:set>
                                      <p:cBhvr>
                                        <p:cTn id="41" dur="1" fill="hold">
                                          <p:stCondLst>
                                            <p:cond delay="0"/>
                                          </p:stCondLst>
                                        </p:cTn>
                                        <p:tgtEl>
                                          <p:spTgt spid="83970">
                                            <p:txEl>
                                              <p:charRg st="69" end="87"/>
                                            </p:txEl>
                                          </p:spTgt>
                                        </p:tgtEl>
                                        <p:attrNameLst>
                                          <p:attrName>style.visibility</p:attrName>
                                        </p:attrNameLst>
                                      </p:cBhvr>
                                      <p:to>
                                        <p:strVal val="visible"/>
                                      </p:to>
                                    </p:set>
                                    <p:animEffect transition="in" filter="fade">
                                      <p:cBhvr>
                                        <p:cTn id="42" dur="1000"/>
                                        <p:tgtEl>
                                          <p:spTgt spid="83970">
                                            <p:txEl>
                                              <p:charRg st="69" end="87"/>
                                            </p:txEl>
                                          </p:spTgt>
                                        </p:tgtEl>
                                      </p:cBhvr>
                                    </p:animEffect>
                                    <p:anim calcmode="lin" valueType="num">
                                      <p:cBhvr>
                                        <p:cTn id="43" dur="1000" fill="hold"/>
                                        <p:tgtEl>
                                          <p:spTgt spid="83970">
                                            <p:txEl>
                                              <p:charRg st="69" end="87"/>
                                            </p:txEl>
                                          </p:spTgt>
                                        </p:tgtEl>
                                        <p:attrNameLst>
                                          <p:attrName>ppt_x</p:attrName>
                                        </p:attrNameLst>
                                      </p:cBhvr>
                                      <p:tavLst>
                                        <p:tav tm="0">
                                          <p:val>
                                            <p:strVal val="#ppt_x"/>
                                          </p:val>
                                        </p:tav>
                                        <p:tav tm="100000">
                                          <p:val>
                                            <p:strVal val="#ppt_x"/>
                                          </p:val>
                                        </p:tav>
                                      </p:tavLst>
                                    </p:anim>
                                    <p:anim calcmode="lin" valueType="num">
                                      <p:cBhvr>
                                        <p:cTn id="44" dur="1000" fill="hold"/>
                                        <p:tgtEl>
                                          <p:spTgt spid="83970">
                                            <p:txEl>
                                              <p:charRg st="69" end="8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iterate type="lt">
                                    <p:tmPct val="10000"/>
                                  </p:iterate>
                                  <p:childTnLst>
                                    <p:set>
                                      <p:cBhvr>
                                        <p:cTn id="48" dur="1" fill="hold">
                                          <p:stCondLst>
                                            <p:cond delay="0"/>
                                          </p:stCondLst>
                                        </p:cTn>
                                        <p:tgtEl>
                                          <p:spTgt spid="83970">
                                            <p:txEl>
                                              <p:charRg st="87" end="104"/>
                                            </p:txEl>
                                          </p:spTgt>
                                        </p:tgtEl>
                                        <p:attrNameLst>
                                          <p:attrName>style.visibility</p:attrName>
                                        </p:attrNameLst>
                                      </p:cBhvr>
                                      <p:to>
                                        <p:strVal val="visible"/>
                                      </p:to>
                                    </p:set>
                                    <p:animEffect transition="in" filter="fade">
                                      <p:cBhvr>
                                        <p:cTn id="49" dur="1000"/>
                                        <p:tgtEl>
                                          <p:spTgt spid="83970">
                                            <p:txEl>
                                              <p:charRg st="87" end="104"/>
                                            </p:txEl>
                                          </p:spTgt>
                                        </p:tgtEl>
                                      </p:cBhvr>
                                    </p:animEffect>
                                    <p:anim calcmode="lin" valueType="num">
                                      <p:cBhvr>
                                        <p:cTn id="50" dur="1000" fill="hold"/>
                                        <p:tgtEl>
                                          <p:spTgt spid="83970">
                                            <p:txEl>
                                              <p:charRg st="87" end="104"/>
                                            </p:txEl>
                                          </p:spTgt>
                                        </p:tgtEl>
                                        <p:attrNameLst>
                                          <p:attrName>ppt_x</p:attrName>
                                        </p:attrNameLst>
                                      </p:cBhvr>
                                      <p:tavLst>
                                        <p:tav tm="0">
                                          <p:val>
                                            <p:strVal val="#ppt_x"/>
                                          </p:val>
                                        </p:tav>
                                        <p:tav tm="100000">
                                          <p:val>
                                            <p:strVal val="#ppt_x"/>
                                          </p:val>
                                        </p:tav>
                                      </p:tavLst>
                                    </p:anim>
                                    <p:anim calcmode="lin" valueType="num">
                                      <p:cBhvr>
                                        <p:cTn id="51" dur="1000" fill="hold"/>
                                        <p:tgtEl>
                                          <p:spTgt spid="83970">
                                            <p:txEl>
                                              <p:charRg st="87" end="10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iterate type="lt">
                                    <p:tmPct val="10000"/>
                                  </p:iterate>
                                  <p:childTnLst>
                                    <p:set>
                                      <p:cBhvr>
                                        <p:cTn id="55" dur="1" fill="hold">
                                          <p:stCondLst>
                                            <p:cond delay="0"/>
                                          </p:stCondLst>
                                        </p:cTn>
                                        <p:tgtEl>
                                          <p:spTgt spid="83970">
                                            <p:txEl>
                                              <p:charRg st="104" end="120"/>
                                            </p:txEl>
                                          </p:spTgt>
                                        </p:tgtEl>
                                        <p:attrNameLst>
                                          <p:attrName>style.visibility</p:attrName>
                                        </p:attrNameLst>
                                      </p:cBhvr>
                                      <p:to>
                                        <p:strVal val="visible"/>
                                      </p:to>
                                    </p:set>
                                    <p:animEffect transition="in" filter="fade">
                                      <p:cBhvr>
                                        <p:cTn id="56" dur="1000"/>
                                        <p:tgtEl>
                                          <p:spTgt spid="83970">
                                            <p:txEl>
                                              <p:charRg st="104" end="120"/>
                                            </p:txEl>
                                          </p:spTgt>
                                        </p:tgtEl>
                                      </p:cBhvr>
                                    </p:animEffect>
                                    <p:anim calcmode="lin" valueType="num">
                                      <p:cBhvr>
                                        <p:cTn id="57" dur="1000" fill="hold"/>
                                        <p:tgtEl>
                                          <p:spTgt spid="83970">
                                            <p:txEl>
                                              <p:charRg st="104" end="120"/>
                                            </p:txEl>
                                          </p:spTgt>
                                        </p:tgtEl>
                                        <p:attrNameLst>
                                          <p:attrName>ppt_x</p:attrName>
                                        </p:attrNameLst>
                                      </p:cBhvr>
                                      <p:tavLst>
                                        <p:tav tm="0">
                                          <p:val>
                                            <p:strVal val="#ppt_x"/>
                                          </p:val>
                                        </p:tav>
                                        <p:tav tm="100000">
                                          <p:val>
                                            <p:strVal val="#ppt_x"/>
                                          </p:val>
                                        </p:tav>
                                      </p:tavLst>
                                    </p:anim>
                                    <p:anim calcmode="lin" valueType="num">
                                      <p:cBhvr>
                                        <p:cTn id="58" dur="1000" fill="hold"/>
                                        <p:tgtEl>
                                          <p:spTgt spid="83970">
                                            <p:txEl>
                                              <p:charRg st="104" end="12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2017</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乙卷</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41</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．阅读材料，完成下列要求。（</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25</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分）</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材料一</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在专制王权下的法国，国王曾自视为民族的代表，路易十四声称“朕即国家”“朕即民族”。启蒙思想家主张人民主权，抨击君主专制，阐述了与之相适应的民族思想：一个民族可以没有国王而将国家治理得井井有条，相反，一个国王若无国民则不存在，更不必说治理国家了，甚至表示“专制之下无祖国”。在法国大革命中，人们认为法兰西民族的成员不仅居住在同一地域、使用相同的语言，而且相互之间是平等的，全体法国人组成的法兰西民族。一般认为，法国大革命是法兰西民族诞生和民族主义形成的标志。</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摘编自李宏图《西欧近代民族主义思潮研究》</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）根据材料一并结合所学知识，说明法国大革命对近代民族主义形成的促进作用。（</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8</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分）</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ts val="37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chemeClr val="accent6">
                    <a:lumMod val="50000"/>
                  </a:schemeClr>
                </a:solidFill>
                <a:effectLst>
                  <a:outerShdw blurRad="38100" dist="38100" dir="2700000" algn="tl">
                    <a:srgbClr val="000000">
                      <a:alpha val="43137"/>
                    </a:srgbClr>
                  </a:outerShdw>
                </a:effectLst>
                <a:uLnTx/>
                <a:uFillTx/>
                <a:latin typeface="+mn-lt"/>
                <a:ea typeface="+mn-ea"/>
                <a:cs typeface="+mn-cs"/>
              </a:rPr>
              <a:t>解题思路方法    </a:t>
            </a:r>
            <a:r>
              <a:rPr kumimoji="0" lang="zh-CN" altLang="en-US"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划分层次  画出关键词句</a:t>
            </a:r>
            <a:endParaRPr kumimoji="0" lang="zh-CN"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37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在</a:t>
            </a:r>
            <a:r>
              <a:rPr kumimoji="0" lang="zh-CN"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专制王权下的法国</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，国王曾自视为民族的代表，路易十四声称“朕即国家”“朕即民族”。</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37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启蒙思想家</a:t>
            </a:r>
            <a:r>
              <a:rPr kumimoji="0" lang="zh-CN"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主张人民主权，抨击君主专制</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，阐述了与之相适应的民族思想：</a:t>
            </a:r>
            <a:r>
              <a:rPr kumimoji="0" lang="zh-CN"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一个民族可以没有国王而将国家治理得井井有条，</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相反，一个国王若无国民则不存在，更不必说治理国家了，甚至表示“</a:t>
            </a:r>
            <a:r>
              <a:rPr kumimoji="0" lang="zh-CN"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专制之下无祖国</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37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在法国大革命中，人们认为法兰西民族的成员不仅居住在</a:t>
            </a:r>
            <a:r>
              <a:rPr kumimoji="0" lang="zh-CN"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同一地域、使用相同的语言，而且相互之间是平等的，全体法国人组成的法兰西民族</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。一般认为，</a:t>
            </a:r>
            <a:r>
              <a:rPr kumimoji="0" lang="zh-CN"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法国大革命是法兰西民族诞生和民族主义形成的标志</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37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）根据材料一并结合所学知识，说明法国大革命对近代民族主义形成的促进作用。（</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8</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分）</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3700"/>
              </a:lnSpc>
              <a:spcBef>
                <a:spcPct val="20000"/>
              </a:spcBef>
              <a:spcAft>
                <a:spcPct val="0"/>
              </a:spcAft>
              <a:buClrTx/>
              <a:buSzTx/>
              <a:buFontTx/>
              <a:buChar char="•"/>
              <a:defRPr/>
            </a:pPr>
            <a:endParaRPr kumimoji="0" lang="zh-CN" altLang="en-US" sz="2800" b="1" i="0"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ts val="3700"/>
              </a:lnSpc>
              <a:spcBef>
                <a:spcPct val="20000"/>
              </a:spcBef>
              <a:spcAft>
                <a:spcPct val="0"/>
              </a:spcAft>
              <a:buClrTx/>
              <a:buSzTx/>
              <a:buFontTx/>
              <a:buChar char="•"/>
              <a:defRPr/>
            </a:pPr>
            <a:r>
              <a:rPr kumimoji="0" lang="zh-CN" altLang="en-US" sz="2800" b="1" i="0" u="none" strike="noStrike" kern="0" cap="none" spc="0" normalizeH="0" baseline="0" noProof="0" dirty="0" smtClean="0">
                <a:ln>
                  <a:noFill/>
                </a:ln>
                <a:solidFill>
                  <a:schemeClr val="accent6">
                    <a:lumMod val="50000"/>
                  </a:schemeClr>
                </a:solidFill>
                <a:effectLst>
                  <a:outerShdw blurRad="38100" dist="38100" dir="2700000" algn="tl">
                    <a:srgbClr val="000000">
                      <a:alpha val="43137"/>
                    </a:srgbClr>
                  </a:outerShdw>
                </a:effectLst>
                <a:uLnTx/>
                <a:uFillTx/>
                <a:latin typeface="+mn-lt"/>
                <a:ea typeface="+mn-ea"/>
                <a:cs typeface="+mn-cs"/>
              </a:rPr>
              <a:t>解题思路方法    </a:t>
            </a:r>
            <a:r>
              <a:rPr kumimoji="0" lang="zh-CN" altLang="en-US"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划分层次  画出关键词句</a:t>
            </a:r>
            <a:endParaRPr kumimoji="0" lang="zh-CN"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37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在</a:t>
            </a:r>
            <a:r>
              <a:rPr kumimoji="0" lang="zh-CN"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专制王权下的法国</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，国王曾自视为民族的代表，路易十四声称“朕即国家”“朕即民族”。</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37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启蒙思想家</a:t>
            </a:r>
            <a:r>
              <a:rPr kumimoji="0" lang="zh-CN"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主张人民主权，抨击君主专制</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，阐述了与之相适应的民族思想：</a:t>
            </a:r>
            <a:r>
              <a:rPr kumimoji="0" lang="zh-CN"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一个民族可以没有国王而将国家治理得井井有条，</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相反，一个国王若无国民则不存在，更不必说治理国家了，甚至表示“</a:t>
            </a:r>
            <a:r>
              <a:rPr kumimoji="0" lang="zh-CN"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专制之下无祖国</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37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在法国大革命中，人们认为法兰西民族的成员不仅居住在</a:t>
            </a:r>
            <a:r>
              <a:rPr kumimoji="0" lang="zh-CN"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同一地域、使用相同的语言，而且相互之间是平等的，全体法国人组成的法兰西民族</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。一般认为，</a:t>
            </a:r>
            <a:r>
              <a:rPr kumimoji="0" lang="zh-CN" sz="28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法国大革命是法兰西民族诞生和民族主义形成的标志</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37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）根据材料一并结合所学知识，说明法国大革命对近代民族主义形成的促进作用。（</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8</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分）</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3700"/>
              </a:lnSpc>
              <a:spcBef>
                <a:spcPct val="20000"/>
              </a:spcBef>
              <a:spcAft>
                <a:spcPct val="0"/>
              </a:spcAft>
              <a:buClrTx/>
              <a:buSzTx/>
              <a:buFontTx/>
              <a:buChar char="•"/>
              <a:defRPr/>
            </a:pPr>
            <a:endParaRPr kumimoji="0" lang="zh-CN" altLang="en-US" sz="2800" b="1" i="0"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charRg st="0" end="23"/>
                                            </p:txEl>
                                          </p:spTgt>
                                        </p:tgtEl>
                                        <p:attrNameLst>
                                          <p:attrName>style.visibility</p:attrName>
                                        </p:attrNameLst>
                                      </p:cBhvr>
                                      <p:to>
                                        <p:strVal val="visible"/>
                                      </p:to>
                                    </p:set>
                                    <p:animEffect transition="in" filter="fade">
                                      <p:cBhvr>
                                        <p:cTn id="7" dur="2000"/>
                                        <p:tgtEl>
                                          <p:spTgt spid="3">
                                            <p:txEl>
                                              <p:charRg st="0" end="2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charRg st="23" end="65"/>
                                            </p:txEl>
                                          </p:spTgt>
                                        </p:tgtEl>
                                        <p:attrNameLst>
                                          <p:attrName>style.visibility</p:attrName>
                                        </p:attrNameLst>
                                      </p:cBhvr>
                                      <p:to>
                                        <p:strVal val="visible"/>
                                      </p:to>
                                    </p:set>
                                    <p:animEffect transition="in" filter="fade">
                                      <p:cBhvr>
                                        <p:cTn id="12" dur="2000"/>
                                        <p:tgtEl>
                                          <p:spTgt spid="3">
                                            <p:txEl>
                                              <p:charRg st="23" end="6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charRg st="65" end="161"/>
                                            </p:txEl>
                                          </p:spTgt>
                                        </p:tgtEl>
                                        <p:attrNameLst>
                                          <p:attrName>style.visibility</p:attrName>
                                        </p:attrNameLst>
                                      </p:cBhvr>
                                      <p:to>
                                        <p:strVal val="visible"/>
                                      </p:to>
                                    </p:set>
                                    <p:animEffect transition="in" filter="fade">
                                      <p:cBhvr>
                                        <p:cTn id="17" dur="2000"/>
                                        <p:tgtEl>
                                          <p:spTgt spid="3">
                                            <p:txEl>
                                              <p:charRg st="65" end="16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charRg st="161" end="254"/>
                                            </p:txEl>
                                          </p:spTgt>
                                        </p:tgtEl>
                                        <p:attrNameLst>
                                          <p:attrName>style.visibility</p:attrName>
                                        </p:attrNameLst>
                                      </p:cBhvr>
                                      <p:to>
                                        <p:strVal val="visible"/>
                                      </p:to>
                                    </p:set>
                                    <p:animEffect transition="in" filter="fade">
                                      <p:cBhvr>
                                        <p:cTn id="22" dur="2000"/>
                                        <p:tgtEl>
                                          <p:spTgt spid="3">
                                            <p:txEl>
                                              <p:charRg st="161" end="25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charRg st="254" end="297"/>
                                            </p:txEl>
                                          </p:spTgt>
                                        </p:tgtEl>
                                        <p:attrNameLst>
                                          <p:attrName>style.visibility</p:attrName>
                                        </p:attrNameLst>
                                      </p:cBhvr>
                                      <p:to>
                                        <p:strVal val="visible"/>
                                      </p:to>
                                    </p:set>
                                    <p:animEffect transition="in" filter="fade">
                                      <p:cBhvr>
                                        <p:cTn id="27" dur="2000"/>
                                        <p:tgtEl>
                                          <p:spTgt spid="3">
                                            <p:txEl>
                                              <p:charRg st="254" end="29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ts val="2400"/>
              </a:lnSpc>
              <a:spcBef>
                <a:spcPct val="20000"/>
              </a:spcBef>
              <a:spcAft>
                <a:spcPct val="0"/>
              </a:spcAft>
              <a:buClrTx/>
              <a:buSzTx/>
              <a:buFontTx/>
              <a:buChar char="•"/>
              <a:defRPr/>
            </a:pPr>
            <a:r>
              <a:rPr kumimoji="0" lang="zh-CN" altLang="en-US" sz="2000" b="1" i="0" u="none" strike="noStrike" kern="0" cap="none" spc="0" normalizeH="0" baseline="0" noProof="0" dirty="0" smtClean="0">
                <a:ln>
                  <a:noFill/>
                </a:ln>
                <a:solidFill>
                  <a:schemeClr val="accent6">
                    <a:lumMod val="50000"/>
                  </a:schemeClr>
                </a:solidFill>
                <a:effectLst>
                  <a:outerShdw blurRad="38100" dist="38100" dir="2700000" algn="tl">
                    <a:srgbClr val="000000">
                      <a:alpha val="43137"/>
                    </a:srgbClr>
                  </a:outerShdw>
                </a:effectLst>
                <a:uLnTx/>
                <a:uFillTx/>
                <a:latin typeface="+mn-lt"/>
                <a:ea typeface="+mn-ea"/>
                <a:cs typeface="+mn-cs"/>
              </a:rPr>
              <a:t>解题思路方法    </a:t>
            </a:r>
            <a:r>
              <a:rPr kumimoji="0" lang="zh-CN" altLang="en-US"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归纳信息   </a:t>
            </a:r>
            <a:r>
              <a:rPr kumimoji="0" lang="zh-CN" altLang="en-US"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概括含义</a:t>
            </a:r>
            <a:endParaRPr kumimoji="0" lang="zh-CN"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400"/>
              </a:lnSpc>
              <a:spcBef>
                <a:spcPct val="20000"/>
              </a:spcBef>
              <a:spcAft>
                <a:spcPct val="0"/>
              </a:spcAft>
              <a:buClrTx/>
              <a:buSzTx/>
              <a:buFontTx/>
              <a:buChar char="•"/>
              <a:defRPr/>
            </a:pP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在</a:t>
            </a:r>
            <a:r>
              <a:rPr kumimoji="0" lang="zh-CN"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专制王权下的法国</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，国王曾自视为民族的代表，路易十四声称“朕即国家”“</a:t>
            </a:r>
            <a:r>
              <a:rPr kumimoji="0" lang="zh-CN"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朕即民族</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400"/>
              </a:lnSpc>
              <a:spcBef>
                <a:spcPct val="20000"/>
              </a:spcBef>
              <a:spcAft>
                <a:spcPct val="0"/>
              </a:spcAft>
              <a:buClrTx/>
              <a:buSzTx/>
              <a:buFontTx/>
              <a:buChar char="•"/>
              <a:defRPr/>
            </a:pPr>
            <a:r>
              <a:rPr kumimoji="0" lang="zh-CN" altLang="en-US"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专制国王代表国家和民族</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400"/>
              </a:lnSpc>
              <a:spcBef>
                <a:spcPct val="20000"/>
              </a:spcBef>
              <a:spcAft>
                <a:spcPct val="0"/>
              </a:spcAft>
              <a:buClrTx/>
              <a:buSzTx/>
              <a:buFontTx/>
              <a:buChar char="•"/>
              <a:defRPr/>
            </a:pPr>
            <a:r>
              <a:rPr kumimoji="0" lang="zh-CN" altLang="en-US"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国家和民族之间的关系不可分割</a:t>
            </a:r>
            <a:endParaRPr kumimoji="0" lang="en-US" altLang="zh-CN"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400"/>
              </a:lnSpc>
              <a:spcBef>
                <a:spcPct val="20000"/>
              </a:spcBef>
              <a:spcAft>
                <a:spcPct val="0"/>
              </a:spcAft>
              <a:buClrTx/>
              <a:buSzTx/>
              <a:buFontTx/>
              <a:buChar char="•"/>
              <a:defRPr/>
            </a:pP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启蒙思想家</a:t>
            </a:r>
            <a:r>
              <a:rPr kumimoji="0" lang="zh-CN"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主张人民主权，抨击君主专制</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，阐述了与之相适应的民族思想：</a:t>
            </a:r>
            <a:r>
              <a:rPr kumimoji="0" lang="zh-CN"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一个民族可以没有国王而将国家治理得井井有条，</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相反，一个国王若无国民则不存在，更不必说治理国家了，甚至表示“</a:t>
            </a:r>
            <a:r>
              <a:rPr kumimoji="0" lang="zh-CN"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专制之下无祖国</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400"/>
              </a:lnSpc>
              <a:spcBef>
                <a:spcPct val="20000"/>
              </a:spcBef>
              <a:spcAft>
                <a:spcPct val="0"/>
              </a:spcAft>
              <a:buClrTx/>
              <a:buSzTx/>
              <a:buFontTx/>
              <a:buChar char="•"/>
              <a:defRPr/>
            </a:pPr>
            <a:r>
              <a:rPr kumimoji="0" lang="zh-CN" altLang="en-US"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启蒙思想反对专制王权代表民族国家</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400"/>
              </a:lnSpc>
              <a:spcBef>
                <a:spcPct val="20000"/>
              </a:spcBef>
              <a:spcAft>
                <a:spcPct val="0"/>
              </a:spcAft>
              <a:buClrTx/>
              <a:buSzTx/>
              <a:buFontTx/>
              <a:buChar char="•"/>
              <a:defRPr/>
            </a:pPr>
            <a:r>
              <a:rPr kumimoji="0" lang="zh-CN" altLang="en-US"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主张国民平等的民族主义，广泛传播。</a:t>
            </a:r>
            <a:endParaRPr kumimoji="0" lang="en-US" altLang="zh-CN"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400"/>
              </a:lnSpc>
              <a:spcBef>
                <a:spcPct val="20000"/>
              </a:spcBef>
              <a:spcAft>
                <a:spcPct val="0"/>
              </a:spcAft>
              <a:buClrTx/>
              <a:buSzTx/>
              <a:buFontTx/>
              <a:buChar char="•"/>
              <a:defRPr/>
            </a:pP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在法国大革命中，人们认为法兰西民族的成员不仅居住在</a:t>
            </a:r>
            <a:r>
              <a:rPr kumimoji="0" lang="zh-CN"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同一地域、使用相同的语言，而且相互之间是平等的，全体法国人组成的法兰西民族</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。一般认为，</a:t>
            </a:r>
            <a:r>
              <a:rPr kumimoji="0" lang="zh-CN" sz="2000" b="1"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法国大革命是法兰西民族诞生和民族主义形成的标志</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400"/>
              </a:lnSpc>
              <a:spcBef>
                <a:spcPct val="20000"/>
              </a:spcBef>
              <a:spcAft>
                <a:spcPct val="0"/>
              </a:spcAft>
              <a:buClrTx/>
              <a:buSzTx/>
              <a:buFontTx/>
              <a:buChar char="•"/>
              <a:defRPr/>
            </a:pPr>
            <a:r>
              <a:rPr kumimoji="0" lang="zh-CN" altLang="en-US"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法国大革命推动法兰西民族和近代民族主义（共同地域、语言和人人平等）形成（原因？）</a:t>
            </a:r>
            <a:endParaRPr kumimoji="0" lang="en-US" alt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400"/>
              </a:lnSpc>
              <a:spcBef>
                <a:spcPct val="20000"/>
              </a:spcBef>
              <a:spcAft>
                <a:spcPct val="0"/>
              </a:spcAft>
              <a:buClrTx/>
              <a:buSzTx/>
              <a:buFontTx/>
              <a:buChar char="•"/>
              <a:defRPr/>
            </a:pPr>
            <a:r>
              <a:rPr kumimoji="0" lang="zh-CN" altLang="en-US"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法国大革命推翻专制王权，废除等级制度，颁布</a:t>
            </a:r>
            <a:r>
              <a:rPr kumimoji="0" lang="en-US" altLang="zh-CN"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a:t>
            </a:r>
            <a:r>
              <a:rPr kumimoji="0" lang="zh-CN" altLang="en-US"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人权宣言</a:t>
            </a:r>
            <a:r>
              <a:rPr kumimoji="0" lang="en-US" altLang="zh-CN"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a:t>
            </a:r>
            <a:r>
              <a:rPr kumimoji="0" lang="zh-CN" altLang="en-US"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，捍卫国家独立，促进民族文化发展。</a:t>
            </a:r>
            <a:endParaRPr kumimoji="0" lang="zh-CN" sz="20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400"/>
              </a:lnSpc>
              <a:spcBef>
                <a:spcPct val="20000"/>
              </a:spcBef>
              <a:spcAft>
                <a:spcPct val="0"/>
              </a:spcAft>
              <a:buClrTx/>
              <a:buSzTx/>
              <a:buFontTx/>
              <a:buChar char="•"/>
              <a:defRPr/>
            </a:pP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en-US"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）根据材料一并结合所学知识，说明法国大革命对近代民族主义形成的促进作用。（</a:t>
            </a:r>
            <a:r>
              <a:rPr kumimoji="0" lang="en-US"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8</a:t>
            </a:r>
            <a:r>
              <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分）</a:t>
            </a:r>
            <a:endParaRPr kumimoji="0" lang="zh-CN"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ts val="2400"/>
              </a:lnSpc>
              <a:spcBef>
                <a:spcPct val="20000"/>
              </a:spcBef>
              <a:spcAft>
                <a:spcPct val="0"/>
              </a:spcAft>
              <a:buClrTx/>
              <a:buSzTx/>
              <a:buFontTx/>
              <a:buChar char="•"/>
              <a:defRPr/>
            </a:pPr>
            <a:endParaRPr kumimoji="0" lang="zh-CN" altLang="en-US" sz="2000" b="1" i="0"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charRg st="0" end="22"/>
                                            </p:txEl>
                                          </p:spTgt>
                                        </p:tgtEl>
                                        <p:attrNameLst>
                                          <p:attrName>style.visibility</p:attrName>
                                        </p:attrNameLst>
                                      </p:cBhvr>
                                      <p:to>
                                        <p:strVal val="visible"/>
                                      </p:to>
                                    </p:set>
                                    <p:animEffect transition="in" filter="fade">
                                      <p:cBhvr>
                                        <p:cTn id="7" dur="2000"/>
                                        <p:tgtEl>
                                          <p:spTgt spid="3">
                                            <p:txEl>
                                              <p:charRg st="0" end="2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charRg st="22" end="64"/>
                                            </p:txEl>
                                          </p:spTgt>
                                        </p:tgtEl>
                                        <p:attrNameLst>
                                          <p:attrName>style.visibility</p:attrName>
                                        </p:attrNameLst>
                                      </p:cBhvr>
                                      <p:to>
                                        <p:strVal val="visible"/>
                                      </p:to>
                                    </p:set>
                                    <p:animEffect transition="in" filter="fade">
                                      <p:cBhvr>
                                        <p:cTn id="12" dur="2000"/>
                                        <p:tgtEl>
                                          <p:spTgt spid="3">
                                            <p:txEl>
                                              <p:charRg st="22" end="6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charRg st="64" end="76"/>
                                            </p:txEl>
                                          </p:spTgt>
                                        </p:tgtEl>
                                        <p:attrNameLst>
                                          <p:attrName>style.visibility</p:attrName>
                                        </p:attrNameLst>
                                      </p:cBhvr>
                                      <p:to>
                                        <p:strVal val="visible"/>
                                      </p:to>
                                    </p:set>
                                    <p:animEffect transition="in" filter="fade">
                                      <p:cBhvr>
                                        <p:cTn id="17" dur="2000"/>
                                        <p:tgtEl>
                                          <p:spTgt spid="3">
                                            <p:txEl>
                                              <p:charRg st="64" end="7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charRg st="76" end="91"/>
                                            </p:txEl>
                                          </p:spTgt>
                                        </p:tgtEl>
                                        <p:attrNameLst>
                                          <p:attrName>style.visibility</p:attrName>
                                        </p:attrNameLst>
                                      </p:cBhvr>
                                      <p:to>
                                        <p:strVal val="visible"/>
                                      </p:to>
                                    </p:set>
                                    <p:animEffect transition="in" filter="fade">
                                      <p:cBhvr>
                                        <p:cTn id="22" dur="2000"/>
                                        <p:tgtEl>
                                          <p:spTgt spid="3">
                                            <p:txEl>
                                              <p:charRg st="76" end="9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charRg st="91" end="187"/>
                                            </p:txEl>
                                          </p:spTgt>
                                        </p:tgtEl>
                                        <p:attrNameLst>
                                          <p:attrName>style.visibility</p:attrName>
                                        </p:attrNameLst>
                                      </p:cBhvr>
                                      <p:to>
                                        <p:strVal val="visible"/>
                                      </p:to>
                                    </p:set>
                                    <p:animEffect transition="in" filter="fade">
                                      <p:cBhvr>
                                        <p:cTn id="27" dur="2000"/>
                                        <p:tgtEl>
                                          <p:spTgt spid="3">
                                            <p:txEl>
                                              <p:charRg st="91" end="18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charRg st="187" end="204"/>
                                            </p:txEl>
                                          </p:spTgt>
                                        </p:tgtEl>
                                        <p:attrNameLst>
                                          <p:attrName>style.visibility</p:attrName>
                                        </p:attrNameLst>
                                      </p:cBhvr>
                                      <p:to>
                                        <p:strVal val="visible"/>
                                      </p:to>
                                    </p:set>
                                    <p:animEffect transition="in" filter="fade">
                                      <p:cBhvr>
                                        <p:cTn id="32" dur="2000"/>
                                        <p:tgtEl>
                                          <p:spTgt spid="3">
                                            <p:txEl>
                                              <p:charRg st="187" end="20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charRg st="204" end="222"/>
                                            </p:txEl>
                                          </p:spTgt>
                                        </p:tgtEl>
                                        <p:attrNameLst>
                                          <p:attrName>style.visibility</p:attrName>
                                        </p:attrNameLst>
                                      </p:cBhvr>
                                      <p:to>
                                        <p:strVal val="visible"/>
                                      </p:to>
                                    </p:set>
                                    <p:animEffect transition="in" filter="fade">
                                      <p:cBhvr>
                                        <p:cTn id="37" dur="2000"/>
                                        <p:tgtEl>
                                          <p:spTgt spid="3">
                                            <p:txEl>
                                              <p:charRg st="204" end="22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charRg st="222" end="315"/>
                                            </p:txEl>
                                          </p:spTgt>
                                        </p:tgtEl>
                                        <p:attrNameLst>
                                          <p:attrName>style.visibility</p:attrName>
                                        </p:attrNameLst>
                                      </p:cBhvr>
                                      <p:to>
                                        <p:strVal val="visible"/>
                                      </p:to>
                                    </p:set>
                                    <p:animEffect transition="in" filter="fade">
                                      <p:cBhvr>
                                        <p:cTn id="42" dur="2000"/>
                                        <p:tgtEl>
                                          <p:spTgt spid="3">
                                            <p:txEl>
                                              <p:charRg st="222" end="31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charRg st="315" end="356"/>
                                            </p:txEl>
                                          </p:spTgt>
                                        </p:tgtEl>
                                        <p:attrNameLst>
                                          <p:attrName>style.visibility</p:attrName>
                                        </p:attrNameLst>
                                      </p:cBhvr>
                                      <p:to>
                                        <p:strVal val="visible"/>
                                      </p:to>
                                    </p:set>
                                    <p:animEffect transition="in" filter="fade">
                                      <p:cBhvr>
                                        <p:cTn id="47" dur="2000"/>
                                        <p:tgtEl>
                                          <p:spTgt spid="3">
                                            <p:txEl>
                                              <p:charRg st="315" end="35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charRg st="356" end="401"/>
                                            </p:txEl>
                                          </p:spTgt>
                                        </p:tgtEl>
                                        <p:attrNameLst>
                                          <p:attrName>style.visibility</p:attrName>
                                        </p:attrNameLst>
                                      </p:cBhvr>
                                      <p:to>
                                        <p:strVal val="visible"/>
                                      </p:to>
                                    </p:set>
                                    <p:animEffect transition="in" filter="fade">
                                      <p:cBhvr>
                                        <p:cTn id="52" dur="2000"/>
                                        <p:tgtEl>
                                          <p:spTgt spid="3">
                                            <p:txEl>
                                              <p:charRg st="356" end="40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charRg st="401" end="444"/>
                                            </p:txEl>
                                          </p:spTgt>
                                        </p:tgtEl>
                                        <p:attrNameLst>
                                          <p:attrName>style.visibility</p:attrName>
                                        </p:attrNameLst>
                                      </p:cBhvr>
                                      <p:to>
                                        <p:strVal val="visible"/>
                                      </p:to>
                                    </p:set>
                                    <p:animEffect transition="in" filter="fade">
                                      <p:cBhvr>
                                        <p:cTn id="57" dur="2000"/>
                                        <p:tgtEl>
                                          <p:spTgt spid="3">
                                            <p:txEl>
                                              <p:charRg st="401" end="44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7500938"/>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2017</a:t>
            </a:r>
            <a:r>
              <a:rPr kumimoji="0" lang="zh-CN" altLang="en-US"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甲卷</a:t>
            </a:r>
            <a:r>
              <a:rPr kumimoji="0" lang="en-US" sz="2800" b="1" i="0" u="none" strike="noStrike" kern="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27.</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明初朱元璋严禁宦官读书识字</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，但</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中后期</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宦官读书识字逐渐</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制度化</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，士大夫甚至有针对性地编纂适合宦官学习的</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读本</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。由此可以推知，明代中后期</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中枢决策过程</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发生异变</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B</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皇帝权力</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日趋衰落</a:t>
            </a:r>
            <a:endPar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C</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内阁议政功能</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已经丧失 </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D</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．宦官掌握</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决策权力</a:t>
            </a:r>
            <a:endPar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【评析】</a:t>
            </a:r>
            <a:r>
              <a:rPr kumimoji="0" 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A</a:t>
            </a:r>
            <a:r>
              <a:rPr kumimoji="0" lang="zh-CN"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项正确</a:t>
            </a:r>
            <a:r>
              <a:rPr kumimoji="0" lang="zh-CN" altLang="en-US" sz="2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明中后期皇帝提高内阁大学士的官品，又令大学士对政令提出处理意见，即“票拟”。但又允许太监代皇帝批阅章奏，即批红</a:t>
            </a:r>
            <a:r>
              <a:rPr kumimoji="0" 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kumimoji="0" 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以此牵制内阁，达到平衡政局的目的。为提高太监的文化素质，设立专门机构，教授太监读书，并且逐渐制度化。由于“内外相维”，维护了皇权的稳固，同时为宦官干政创造了条件，这些表明中枢机制发生了重要演变。</a:t>
            </a:r>
            <a:endParaRPr kumimoji="0" lang="en-US" altLang="zh-CN"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n-lt"/>
                <a:ea typeface="+mn-ea"/>
                <a:cs typeface="+mn-cs"/>
              </a:rPr>
              <a:t>BD</a:t>
            </a:r>
            <a:r>
              <a:rPr kumimoji="0" lang="zh-CN" sz="28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n-lt"/>
                <a:ea typeface="+mn-ea"/>
                <a:cs typeface="+mn-cs"/>
              </a:rPr>
              <a:t>错</a:t>
            </a:r>
            <a:r>
              <a:rPr kumimoji="0" lang="zh-CN" altLang="en-US" sz="28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n-lt"/>
                <a:ea typeface="+mn-ea"/>
                <a:cs typeface="+mn-cs"/>
              </a:rPr>
              <a:t>：与明代政治特征不符</a:t>
            </a:r>
            <a:r>
              <a:rPr kumimoji="0" lang="zh-CN" sz="28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n-lt"/>
                <a:ea typeface="+mn-ea"/>
                <a:cs typeface="+mn-cs"/>
              </a:rPr>
              <a:t>故；</a:t>
            </a:r>
            <a:endParaRPr kumimoji="0" lang="en-US" altLang="zh-CN" sz="28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28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n-lt"/>
                <a:ea typeface="+mn-ea"/>
                <a:cs typeface="+mn-cs"/>
              </a:rPr>
              <a:t>C</a:t>
            </a:r>
            <a:r>
              <a:rPr kumimoji="0" lang="zh-CN" sz="28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n-lt"/>
                <a:ea typeface="+mn-ea"/>
                <a:cs typeface="+mn-cs"/>
              </a:rPr>
              <a:t>错</a:t>
            </a:r>
            <a:r>
              <a:rPr kumimoji="0" lang="zh-CN" altLang="en-US" sz="28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n-lt"/>
                <a:ea typeface="+mn-ea"/>
                <a:cs typeface="+mn-cs"/>
              </a:rPr>
              <a:t>：</a:t>
            </a:r>
            <a:r>
              <a:rPr kumimoji="0" lang="zh-CN" sz="28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n-lt"/>
                <a:ea typeface="+mn-ea"/>
                <a:cs typeface="+mn-cs"/>
              </a:rPr>
              <a:t>皇帝重用宦官参政是为了牵制内阁，内阁仍是权力中枢，内阁议政功能没有丧失；</a:t>
            </a:r>
            <a:endParaRPr kumimoji="0" lang="en-US" altLang="zh-CN" sz="28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800" b="1" i="0"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charRg st="0" end="74"/>
                                            </p:txEl>
                                          </p:spTgt>
                                        </p:tgtEl>
                                        <p:attrNameLst>
                                          <p:attrName>style.visibility</p:attrName>
                                        </p:attrNameLst>
                                      </p:cBhvr>
                                      <p:to>
                                        <p:strVal val="visible"/>
                                      </p:to>
                                    </p:set>
                                    <p:animEffect transition="in" filter="fade">
                                      <p:cBhvr>
                                        <p:cTn id="7" dur="2000"/>
                                        <p:tgtEl>
                                          <p:spTgt spid="3">
                                            <p:txEl>
                                              <p:charRg st="0" end="7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charRg st="74" end="101"/>
                                            </p:txEl>
                                          </p:spTgt>
                                        </p:tgtEl>
                                        <p:attrNameLst>
                                          <p:attrName>style.visibility</p:attrName>
                                        </p:attrNameLst>
                                      </p:cBhvr>
                                      <p:to>
                                        <p:strVal val="visible"/>
                                      </p:to>
                                    </p:set>
                                    <p:animEffect transition="in" filter="fade">
                                      <p:cBhvr>
                                        <p:cTn id="12" dur="2000"/>
                                        <p:tgtEl>
                                          <p:spTgt spid="3">
                                            <p:txEl>
                                              <p:charRg st="74" end="10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charRg st="101" end="130"/>
                                            </p:txEl>
                                          </p:spTgt>
                                        </p:tgtEl>
                                        <p:attrNameLst>
                                          <p:attrName>style.visibility</p:attrName>
                                        </p:attrNameLst>
                                      </p:cBhvr>
                                      <p:to>
                                        <p:strVal val="visible"/>
                                      </p:to>
                                    </p:set>
                                    <p:animEffect transition="in" filter="fade">
                                      <p:cBhvr>
                                        <p:cTn id="17" dur="2000"/>
                                        <p:tgtEl>
                                          <p:spTgt spid="3">
                                            <p:txEl>
                                              <p:charRg st="101" end="13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charRg st="130" end="293"/>
                                            </p:txEl>
                                          </p:spTgt>
                                        </p:tgtEl>
                                        <p:attrNameLst>
                                          <p:attrName>style.visibility</p:attrName>
                                        </p:attrNameLst>
                                      </p:cBhvr>
                                      <p:to>
                                        <p:strVal val="visible"/>
                                      </p:to>
                                    </p:set>
                                    <p:animEffect transition="in" filter="fade">
                                      <p:cBhvr>
                                        <p:cTn id="22" dur="2000"/>
                                        <p:tgtEl>
                                          <p:spTgt spid="3">
                                            <p:txEl>
                                              <p:charRg st="130" end="29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charRg st="293" end="309"/>
                                            </p:txEl>
                                          </p:spTgt>
                                        </p:tgtEl>
                                        <p:attrNameLst>
                                          <p:attrName>style.visibility</p:attrName>
                                        </p:attrNameLst>
                                      </p:cBhvr>
                                      <p:to>
                                        <p:strVal val="visible"/>
                                      </p:to>
                                    </p:set>
                                    <p:animEffect transition="in" filter="fade">
                                      <p:cBhvr>
                                        <p:cTn id="27" dur="2000"/>
                                        <p:tgtEl>
                                          <p:spTgt spid="3">
                                            <p:txEl>
                                              <p:charRg st="293" end="30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charRg st="309" end="349"/>
                                            </p:txEl>
                                          </p:spTgt>
                                        </p:tgtEl>
                                        <p:attrNameLst>
                                          <p:attrName>style.visibility</p:attrName>
                                        </p:attrNameLst>
                                      </p:cBhvr>
                                      <p:to>
                                        <p:strVal val="visible"/>
                                      </p:to>
                                    </p:set>
                                    <p:animEffect transition="in" filter="fade">
                                      <p:cBhvr>
                                        <p:cTn id="32" dur="2000"/>
                                        <p:tgtEl>
                                          <p:spTgt spid="3">
                                            <p:txEl>
                                              <p:charRg st="309" end="34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3730" name="内容占位符 2"/>
          <p:cNvSpPr>
            <a:spLocks noGrp="1"/>
          </p:cNvSpPr>
          <p:nvPr>
            <p:ph idx="1"/>
          </p:nvPr>
        </p:nvSpPr>
        <p:spPr>
          <a:xfrm>
            <a:off x="0" y="0"/>
            <a:ext cx="9144000" cy="6858000"/>
          </a:xfrm>
          <a:ln/>
        </p:spPr>
        <p:txBody>
          <a:bodyPr vert="horz" wrap="square" lIns="91440" tIns="45720" rIns="91440" bIns="45720" anchor="t"/>
          <a:p>
            <a:r>
              <a:rPr lang="zh-CN" altLang="en-US" sz="4400" b="1" dirty="0"/>
              <a:t>参考答案</a:t>
            </a:r>
            <a:endParaRPr lang="zh-CN" altLang="en-US" sz="4400" b="1" dirty="0"/>
          </a:p>
          <a:p>
            <a:r>
              <a:rPr lang="zh-CN" altLang="en-US" sz="4400" b="1" dirty="0"/>
              <a:t>作用：</a:t>
            </a:r>
            <a:endParaRPr lang="zh-CN" altLang="en-US" sz="4400" b="1" dirty="0"/>
          </a:p>
          <a:p>
            <a:r>
              <a:rPr lang="zh-CN" altLang="en-US" sz="4400" b="1" dirty="0"/>
              <a:t>启蒙思想的广泛传播；</a:t>
            </a:r>
            <a:endParaRPr lang="zh-CN" altLang="en-US" sz="4400" b="1" dirty="0"/>
          </a:p>
          <a:p>
            <a:r>
              <a:rPr lang="zh-CN" altLang="en-US" sz="4400" b="1" dirty="0"/>
              <a:t>君主专制被推翻；</a:t>
            </a:r>
            <a:endParaRPr lang="zh-CN" altLang="en-US" sz="4400" b="1" dirty="0"/>
          </a:p>
          <a:p>
            <a:r>
              <a:rPr lang="zh-CN" altLang="en-US" sz="4400" b="1" dirty="0"/>
              <a:t>等级制度被废除；</a:t>
            </a:r>
            <a:endParaRPr lang="zh-CN" altLang="en-US" sz="4400" b="1" dirty="0"/>
          </a:p>
          <a:p>
            <a:r>
              <a:rPr lang="zh-CN" altLang="zh-CN" sz="4400" b="1" dirty="0"/>
              <a:t>《</a:t>
            </a:r>
            <a:r>
              <a:rPr lang="zh-CN" altLang="en-US" sz="4400" b="1" dirty="0"/>
              <a:t>人权宣言</a:t>
            </a:r>
            <a:r>
              <a:rPr lang="zh-CN" altLang="zh-CN" sz="4400" b="1" dirty="0"/>
              <a:t>》</a:t>
            </a:r>
            <a:r>
              <a:rPr lang="zh-CN" altLang="en-US" sz="4400" b="1" dirty="0"/>
              <a:t>宣布了天赋人权和公民平等。</a:t>
            </a:r>
            <a:endParaRPr lang="zh-CN" altLang="en-US" sz="4400" b="1" dirty="0"/>
          </a:p>
          <a:p>
            <a:endParaRPr lang="zh-CN" altLang="en-US" sz="4400" b="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4" name="Rectangle 2"/>
          <p:cNvSpPr>
            <a:spLocks noGrp="1" noChangeArrowheads="1"/>
          </p:cNvSpPr>
          <p:nvPr>
            <p:ph type="body" idx="4294967295"/>
          </p:nvPr>
        </p:nvSpPr>
        <p:spPr>
          <a:xfrm>
            <a:off x="0" y="0"/>
            <a:ext cx="9144000" cy="6858000"/>
          </a:xfrm>
        </p:spPr>
        <p:txBody>
          <a:bodyPr vert="horz" wrap="square" lIns="91440" tIns="45720" rIns="91440" bIns="45720" numCol="1" anchor="t" anchorCtr="0" compatLnSpc="1"/>
          <a:lstStyle/>
          <a:p>
            <a:pPr marL="342900" marR="0" lvl="0" indent="-342900" algn="l" defTabSz="914400" rtl="0" eaLnBrk="1" fontAlgn="base" latinLnBrk="0" hangingPunct="1">
              <a:lnSpc>
                <a:spcPct val="90000"/>
              </a:lnSpc>
              <a:spcBef>
                <a:spcPct val="20000"/>
              </a:spcBef>
              <a:spcAft>
                <a:spcPct val="0"/>
              </a:spcAft>
              <a:buClrTx/>
              <a:buSzTx/>
              <a:buFontTx/>
              <a:buNone/>
              <a:defRPr/>
            </a:pP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★解析材料的方法</a:t>
            </a:r>
            <a:r>
              <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分层次</a:t>
            </a: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                 </a:t>
            </a:r>
            <a:r>
              <a:rPr kumimoji="0" lang="zh-CN" altLang="en-US"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低起点 小坡度  重反馈   勤落实</a:t>
            </a: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rgbClr val="000066"/>
                </a:solidFill>
                <a:effectLst>
                  <a:outerShdw blurRad="38100" dist="38100" dir="2700000" algn="tl">
                    <a:srgbClr val="C0C0C0"/>
                  </a:outerShdw>
                </a:effectLst>
                <a:uLnTx/>
                <a:uFillTx/>
                <a:latin typeface="+mn-lt"/>
                <a:ea typeface="+mn-ea"/>
                <a:cs typeface="+mn-cs"/>
              </a:rPr>
              <a:t>落实五步骤</a:t>
            </a:r>
            <a:endParaRPr kumimoji="0" lang="zh-CN" altLang="en-US" sz="3200" b="1" i="0" u="none" strike="noStrike" kern="0" cap="none" spc="0" normalizeH="0" baseline="0" noProof="0" dirty="0" smtClean="0">
              <a:ln>
                <a:noFill/>
              </a:ln>
              <a:solidFill>
                <a:srgbClr val="000066"/>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怎样落实</a:t>
            </a:r>
            <a:r>
              <a:rPr kumimoji="0" lang="en-US" altLang="zh-CN"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a:t>
            </a:r>
            <a:r>
              <a:rPr kumimoji="0" lang="zh-CN" altLang="en-US"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？动笔</a:t>
            </a:r>
            <a:endParaRPr kumimoji="0" lang="zh-CN" altLang="en-US"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defRPr/>
            </a:pPr>
            <a:r>
              <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1.</a:t>
            </a: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划分层次</a:t>
            </a:r>
            <a:r>
              <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标点</a:t>
            </a:r>
            <a:r>
              <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时地人</a:t>
            </a:r>
            <a:r>
              <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 </a:t>
            </a:r>
            <a:r>
              <a:rPr kumimoji="0" lang="zh-CN" altLang="en-US" sz="3200" b="1" i="0" u="none" strike="noStrike" kern="0" cap="none" spc="0" normalizeH="0" baseline="0" noProof="0" dirty="0" smtClean="0">
                <a:ln>
                  <a:noFill/>
                </a:ln>
                <a:solidFill>
                  <a:srgbClr val="000066"/>
                </a:solidFill>
                <a:effectLst>
                  <a:outerShdw blurRad="38100" dist="38100" dir="2700000" algn="tl">
                    <a:srgbClr val="C0C0C0"/>
                  </a:outerShdw>
                </a:effectLst>
                <a:uLnTx/>
                <a:uFillTx/>
                <a:latin typeface="+mn-lt"/>
                <a:ea typeface="+mn-ea"/>
                <a:cs typeface="+mn-cs"/>
              </a:rPr>
              <a:t>类别</a:t>
            </a:r>
            <a:endParaRPr kumimoji="0" lang="zh-CN" altLang="en-US" sz="3200" b="1" i="0" u="none" strike="noStrike" kern="0" cap="none" spc="0" normalizeH="0" baseline="0" noProof="0" dirty="0" smtClean="0">
              <a:ln>
                <a:noFill/>
              </a:ln>
              <a:solidFill>
                <a:srgbClr val="000066"/>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defRPr/>
            </a:pPr>
            <a:r>
              <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2.</a:t>
            </a: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划出关键词、词组和句子</a:t>
            </a: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defRPr/>
            </a:pPr>
            <a:r>
              <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3.</a:t>
            </a: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解释重要的历史概念</a:t>
            </a: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defRPr/>
            </a:pPr>
            <a:r>
              <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4.</a:t>
            </a: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归纳有效信息（简明）</a:t>
            </a: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defRPr/>
            </a:pPr>
            <a:r>
              <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5.</a:t>
            </a: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概括有效信息的深层含义</a:t>
            </a: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建议</a:t>
            </a:r>
            <a:endParaRPr kumimoji="0" lang="zh-CN" altLang="en-US"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每天</a:t>
            </a:r>
            <a:r>
              <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1—2</a:t>
            </a: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道有思维含量的选择题</a:t>
            </a: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defRPr/>
            </a:pP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按上述方法分析</a:t>
            </a:r>
            <a:r>
              <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1—2</a:t>
            </a: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段材料</a:t>
            </a:r>
            <a:endPar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defRPr/>
            </a:pPr>
            <a:endParaRPr kumimoji="0" lang="en-US" altLang="zh-CN" sz="800" b="0" i="0" u="none" strike="noStrike" kern="0" cap="none" spc="0" normalizeH="0" baseline="0" noProof="0" dirty="0" smtClean="0">
              <a:ln>
                <a:noFill/>
              </a:ln>
              <a:solidFill>
                <a:schemeClr val="accent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74754">
                                            <p:txEl>
                                              <p:charRg st="0" end="14"/>
                                            </p:txEl>
                                          </p:spTgt>
                                        </p:tgtEl>
                                        <p:attrNameLst>
                                          <p:attrName>style.visibility</p:attrName>
                                        </p:attrNameLst>
                                      </p:cBhvr>
                                      <p:to>
                                        <p:strVal val="visible"/>
                                      </p:to>
                                    </p:set>
                                    <p:animEffect transition="in" filter="fade">
                                      <p:cBhvr>
                                        <p:cTn id="7" dur="1000"/>
                                        <p:tgtEl>
                                          <p:spTgt spid="74754">
                                            <p:txEl>
                                              <p:charRg st="0" end="14"/>
                                            </p:txEl>
                                          </p:spTgt>
                                        </p:tgtEl>
                                      </p:cBhvr>
                                    </p:animEffect>
                                    <p:anim calcmode="lin" valueType="num">
                                      <p:cBhvr>
                                        <p:cTn id="8" dur="1000" fill="hold"/>
                                        <p:tgtEl>
                                          <p:spTgt spid="74754">
                                            <p:txEl>
                                              <p:charRg st="0" end="14"/>
                                            </p:txEl>
                                          </p:spTgt>
                                        </p:tgtEl>
                                        <p:attrNameLst>
                                          <p:attrName>ppt_x</p:attrName>
                                        </p:attrNameLst>
                                      </p:cBhvr>
                                      <p:tavLst>
                                        <p:tav tm="0">
                                          <p:val>
                                            <p:strVal val="#ppt_x"/>
                                          </p:val>
                                        </p:tav>
                                        <p:tav tm="100000">
                                          <p:val>
                                            <p:strVal val="#ppt_x"/>
                                          </p:val>
                                        </p:tav>
                                      </p:tavLst>
                                    </p:anim>
                                    <p:anim calcmode="lin" valueType="num">
                                      <p:cBhvr>
                                        <p:cTn id="9" dur="1000" fill="hold"/>
                                        <p:tgtEl>
                                          <p:spTgt spid="74754">
                                            <p:txEl>
                                              <p:charRg st="0" end="1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74754">
                                            <p:txEl>
                                              <p:charRg st="14" end="50"/>
                                            </p:txEl>
                                          </p:spTgt>
                                        </p:tgtEl>
                                        <p:attrNameLst>
                                          <p:attrName>style.visibility</p:attrName>
                                        </p:attrNameLst>
                                      </p:cBhvr>
                                      <p:to>
                                        <p:strVal val="visible"/>
                                      </p:to>
                                    </p:set>
                                    <p:animEffect transition="in" filter="fade">
                                      <p:cBhvr>
                                        <p:cTn id="14" dur="1000"/>
                                        <p:tgtEl>
                                          <p:spTgt spid="74754">
                                            <p:txEl>
                                              <p:charRg st="14" end="50"/>
                                            </p:txEl>
                                          </p:spTgt>
                                        </p:tgtEl>
                                      </p:cBhvr>
                                    </p:animEffect>
                                    <p:anim calcmode="lin" valueType="num">
                                      <p:cBhvr>
                                        <p:cTn id="15" dur="1000" fill="hold"/>
                                        <p:tgtEl>
                                          <p:spTgt spid="74754">
                                            <p:txEl>
                                              <p:charRg st="14" end="50"/>
                                            </p:txEl>
                                          </p:spTgt>
                                        </p:tgtEl>
                                        <p:attrNameLst>
                                          <p:attrName>ppt_x</p:attrName>
                                        </p:attrNameLst>
                                      </p:cBhvr>
                                      <p:tavLst>
                                        <p:tav tm="0">
                                          <p:val>
                                            <p:strVal val="#ppt_x"/>
                                          </p:val>
                                        </p:tav>
                                        <p:tav tm="100000">
                                          <p:val>
                                            <p:strVal val="#ppt_x"/>
                                          </p:val>
                                        </p:tav>
                                      </p:tavLst>
                                    </p:anim>
                                    <p:anim calcmode="lin" valueType="num">
                                      <p:cBhvr>
                                        <p:cTn id="16" dur="1000" fill="hold"/>
                                        <p:tgtEl>
                                          <p:spTgt spid="74754">
                                            <p:txEl>
                                              <p:charRg st="14" end="5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iterate type="lt">
                                    <p:tmPct val="10000"/>
                                  </p:iterate>
                                  <p:childTnLst>
                                    <p:set>
                                      <p:cBhvr>
                                        <p:cTn id="20" dur="1" fill="hold">
                                          <p:stCondLst>
                                            <p:cond delay="0"/>
                                          </p:stCondLst>
                                        </p:cTn>
                                        <p:tgtEl>
                                          <p:spTgt spid="74754">
                                            <p:txEl>
                                              <p:charRg st="50" end="56"/>
                                            </p:txEl>
                                          </p:spTgt>
                                        </p:tgtEl>
                                        <p:attrNameLst>
                                          <p:attrName>style.visibility</p:attrName>
                                        </p:attrNameLst>
                                      </p:cBhvr>
                                      <p:to>
                                        <p:strVal val="visible"/>
                                      </p:to>
                                    </p:set>
                                    <p:animEffect transition="in" filter="fade">
                                      <p:cBhvr>
                                        <p:cTn id="21" dur="1000"/>
                                        <p:tgtEl>
                                          <p:spTgt spid="74754">
                                            <p:txEl>
                                              <p:charRg st="50" end="56"/>
                                            </p:txEl>
                                          </p:spTgt>
                                        </p:tgtEl>
                                      </p:cBhvr>
                                    </p:animEffect>
                                    <p:anim calcmode="lin" valueType="num">
                                      <p:cBhvr>
                                        <p:cTn id="22" dur="1000" fill="hold"/>
                                        <p:tgtEl>
                                          <p:spTgt spid="74754">
                                            <p:txEl>
                                              <p:charRg st="50" end="56"/>
                                            </p:txEl>
                                          </p:spTgt>
                                        </p:tgtEl>
                                        <p:attrNameLst>
                                          <p:attrName>ppt_x</p:attrName>
                                        </p:attrNameLst>
                                      </p:cBhvr>
                                      <p:tavLst>
                                        <p:tav tm="0">
                                          <p:val>
                                            <p:strVal val="#ppt_x"/>
                                          </p:val>
                                        </p:tav>
                                        <p:tav tm="100000">
                                          <p:val>
                                            <p:strVal val="#ppt_x"/>
                                          </p:val>
                                        </p:tav>
                                      </p:tavLst>
                                    </p:anim>
                                    <p:anim calcmode="lin" valueType="num">
                                      <p:cBhvr>
                                        <p:cTn id="23" dur="1000" fill="hold"/>
                                        <p:tgtEl>
                                          <p:spTgt spid="74754">
                                            <p:txEl>
                                              <p:charRg st="50" end="5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iterate type="lt">
                                    <p:tmPct val="10000"/>
                                  </p:iterate>
                                  <p:childTnLst>
                                    <p:set>
                                      <p:cBhvr>
                                        <p:cTn id="27" dur="1" fill="hold">
                                          <p:stCondLst>
                                            <p:cond delay="0"/>
                                          </p:stCondLst>
                                        </p:cTn>
                                        <p:tgtEl>
                                          <p:spTgt spid="74754">
                                            <p:txEl>
                                              <p:charRg st="56" end="66"/>
                                            </p:txEl>
                                          </p:spTgt>
                                        </p:tgtEl>
                                        <p:attrNameLst>
                                          <p:attrName>style.visibility</p:attrName>
                                        </p:attrNameLst>
                                      </p:cBhvr>
                                      <p:to>
                                        <p:strVal val="visible"/>
                                      </p:to>
                                    </p:set>
                                    <p:animEffect transition="in" filter="fade">
                                      <p:cBhvr>
                                        <p:cTn id="28" dur="1000"/>
                                        <p:tgtEl>
                                          <p:spTgt spid="74754">
                                            <p:txEl>
                                              <p:charRg st="56" end="66"/>
                                            </p:txEl>
                                          </p:spTgt>
                                        </p:tgtEl>
                                      </p:cBhvr>
                                    </p:animEffect>
                                    <p:anim calcmode="lin" valueType="num">
                                      <p:cBhvr>
                                        <p:cTn id="29" dur="1000" fill="hold"/>
                                        <p:tgtEl>
                                          <p:spTgt spid="74754">
                                            <p:txEl>
                                              <p:charRg st="56" end="66"/>
                                            </p:txEl>
                                          </p:spTgt>
                                        </p:tgtEl>
                                        <p:attrNameLst>
                                          <p:attrName>ppt_x</p:attrName>
                                        </p:attrNameLst>
                                      </p:cBhvr>
                                      <p:tavLst>
                                        <p:tav tm="0">
                                          <p:val>
                                            <p:strVal val="#ppt_x"/>
                                          </p:val>
                                        </p:tav>
                                        <p:tav tm="100000">
                                          <p:val>
                                            <p:strVal val="#ppt_x"/>
                                          </p:val>
                                        </p:tav>
                                      </p:tavLst>
                                    </p:anim>
                                    <p:anim calcmode="lin" valueType="num">
                                      <p:cBhvr>
                                        <p:cTn id="30" dur="1000" fill="hold"/>
                                        <p:tgtEl>
                                          <p:spTgt spid="74754">
                                            <p:txEl>
                                              <p:charRg st="56" end="6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iterate type="lt">
                                    <p:tmPct val="10000"/>
                                  </p:iterate>
                                  <p:childTnLst>
                                    <p:set>
                                      <p:cBhvr>
                                        <p:cTn id="34" dur="1" fill="hold">
                                          <p:stCondLst>
                                            <p:cond delay="0"/>
                                          </p:stCondLst>
                                        </p:cTn>
                                        <p:tgtEl>
                                          <p:spTgt spid="74754">
                                            <p:txEl>
                                              <p:charRg st="66" end="84"/>
                                            </p:txEl>
                                          </p:spTgt>
                                        </p:tgtEl>
                                        <p:attrNameLst>
                                          <p:attrName>style.visibility</p:attrName>
                                        </p:attrNameLst>
                                      </p:cBhvr>
                                      <p:to>
                                        <p:strVal val="visible"/>
                                      </p:to>
                                    </p:set>
                                    <p:animEffect transition="in" filter="fade">
                                      <p:cBhvr>
                                        <p:cTn id="35" dur="1000"/>
                                        <p:tgtEl>
                                          <p:spTgt spid="74754">
                                            <p:txEl>
                                              <p:charRg st="66" end="84"/>
                                            </p:txEl>
                                          </p:spTgt>
                                        </p:tgtEl>
                                      </p:cBhvr>
                                    </p:animEffect>
                                    <p:anim calcmode="lin" valueType="num">
                                      <p:cBhvr>
                                        <p:cTn id="36" dur="1000" fill="hold"/>
                                        <p:tgtEl>
                                          <p:spTgt spid="74754">
                                            <p:txEl>
                                              <p:charRg st="66" end="84"/>
                                            </p:txEl>
                                          </p:spTgt>
                                        </p:tgtEl>
                                        <p:attrNameLst>
                                          <p:attrName>ppt_x</p:attrName>
                                        </p:attrNameLst>
                                      </p:cBhvr>
                                      <p:tavLst>
                                        <p:tav tm="0">
                                          <p:val>
                                            <p:strVal val="#ppt_x"/>
                                          </p:val>
                                        </p:tav>
                                        <p:tav tm="100000">
                                          <p:val>
                                            <p:strVal val="#ppt_x"/>
                                          </p:val>
                                        </p:tav>
                                      </p:tavLst>
                                    </p:anim>
                                    <p:anim calcmode="lin" valueType="num">
                                      <p:cBhvr>
                                        <p:cTn id="37" dur="1000" fill="hold"/>
                                        <p:tgtEl>
                                          <p:spTgt spid="74754">
                                            <p:txEl>
                                              <p:charRg st="66" end="8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iterate type="lt">
                                    <p:tmPct val="10000"/>
                                  </p:iterate>
                                  <p:childTnLst>
                                    <p:set>
                                      <p:cBhvr>
                                        <p:cTn id="41" dur="1" fill="hold">
                                          <p:stCondLst>
                                            <p:cond delay="0"/>
                                          </p:stCondLst>
                                        </p:cTn>
                                        <p:tgtEl>
                                          <p:spTgt spid="74754">
                                            <p:txEl>
                                              <p:charRg st="84" end="98"/>
                                            </p:txEl>
                                          </p:spTgt>
                                        </p:tgtEl>
                                        <p:attrNameLst>
                                          <p:attrName>style.visibility</p:attrName>
                                        </p:attrNameLst>
                                      </p:cBhvr>
                                      <p:to>
                                        <p:strVal val="visible"/>
                                      </p:to>
                                    </p:set>
                                    <p:animEffect transition="in" filter="fade">
                                      <p:cBhvr>
                                        <p:cTn id="42" dur="1000"/>
                                        <p:tgtEl>
                                          <p:spTgt spid="74754">
                                            <p:txEl>
                                              <p:charRg st="84" end="98"/>
                                            </p:txEl>
                                          </p:spTgt>
                                        </p:tgtEl>
                                      </p:cBhvr>
                                    </p:animEffect>
                                    <p:anim calcmode="lin" valueType="num">
                                      <p:cBhvr>
                                        <p:cTn id="43" dur="1000" fill="hold"/>
                                        <p:tgtEl>
                                          <p:spTgt spid="74754">
                                            <p:txEl>
                                              <p:charRg st="84" end="98"/>
                                            </p:txEl>
                                          </p:spTgt>
                                        </p:tgtEl>
                                        <p:attrNameLst>
                                          <p:attrName>ppt_x</p:attrName>
                                        </p:attrNameLst>
                                      </p:cBhvr>
                                      <p:tavLst>
                                        <p:tav tm="0">
                                          <p:val>
                                            <p:strVal val="#ppt_x"/>
                                          </p:val>
                                        </p:tav>
                                        <p:tav tm="100000">
                                          <p:val>
                                            <p:strVal val="#ppt_x"/>
                                          </p:val>
                                        </p:tav>
                                      </p:tavLst>
                                    </p:anim>
                                    <p:anim calcmode="lin" valueType="num">
                                      <p:cBhvr>
                                        <p:cTn id="44" dur="1000" fill="hold"/>
                                        <p:tgtEl>
                                          <p:spTgt spid="74754">
                                            <p:txEl>
                                              <p:charRg st="84" end="9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iterate type="lt">
                                    <p:tmPct val="10000"/>
                                  </p:iterate>
                                  <p:childTnLst>
                                    <p:set>
                                      <p:cBhvr>
                                        <p:cTn id="48" dur="1" fill="hold">
                                          <p:stCondLst>
                                            <p:cond delay="0"/>
                                          </p:stCondLst>
                                        </p:cTn>
                                        <p:tgtEl>
                                          <p:spTgt spid="74754">
                                            <p:txEl>
                                              <p:charRg st="98" end="110"/>
                                            </p:txEl>
                                          </p:spTgt>
                                        </p:tgtEl>
                                        <p:attrNameLst>
                                          <p:attrName>style.visibility</p:attrName>
                                        </p:attrNameLst>
                                      </p:cBhvr>
                                      <p:to>
                                        <p:strVal val="visible"/>
                                      </p:to>
                                    </p:set>
                                    <p:animEffect transition="in" filter="fade">
                                      <p:cBhvr>
                                        <p:cTn id="49" dur="1000"/>
                                        <p:tgtEl>
                                          <p:spTgt spid="74754">
                                            <p:txEl>
                                              <p:charRg st="98" end="110"/>
                                            </p:txEl>
                                          </p:spTgt>
                                        </p:tgtEl>
                                      </p:cBhvr>
                                    </p:animEffect>
                                    <p:anim calcmode="lin" valueType="num">
                                      <p:cBhvr>
                                        <p:cTn id="50" dur="1000" fill="hold"/>
                                        <p:tgtEl>
                                          <p:spTgt spid="74754">
                                            <p:txEl>
                                              <p:charRg st="98" end="110"/>
                                            </p:txEl>
                                          </p:spTgt>
                                        </p:tgtEl>
                                        <p:attrNameLst>
                                          <p:attrName>ppt_x</p:attrName>
                                        </p:attrNameLst>
                                      </p:cBhvr>
                                      <p:tavLst>
                                        <p:tav tm="0">
                                          <p:val>
                                            <p:strVal val="#ppt_x"/>
                                          </p:val>
                                        </p:tav>
                                        <p:tav tm="100000">
                                          <p:val>
                                            <p:strVal val="#ppt_x"/>
                                          </p:val>
                                        </p:tav>
                                      </p:tavLst>
                                    </p:anim>
                                    <p:anim calcmode="lin" valueType="num">
                                      <p:cBhvr>
                                        <p:cTn id="51" dur="1000" fill="hold"/>
                                        <p:tgtEl>
                                          <p:spTgt spid="74754">
                                            <p:txEl>
                                              <p:charRg st="98" end="11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iterate type="lt">
                                    <p:tmPct val="10000"/>
                                  </p:iterate>
                                  <p:childTnLst>
                                    <p:set>
                                      <p:cBhvr>
                                        <p:cTn id="55" dur="1" fill="hold">
                                          <p:stCondLst>
                                            <p:cond delay="0"/>
                                          </p:stCondLst>
                                        </p:cTn>
                                        <p:tgtEl>
                                          <p:spTgt spid="74754">
                                            <p:txEl>
                                              <p:charRg st="110" end="123"/>
                                            </p:txEl>
                                          </p:spTgt>
                                        </p:tgtEl>
                                        <p:attrNameLst>
                                          <p:attrName>style.visibility</p:attrName>
                                        </p:attrNameLst>
                                      </p:cBhvr>
                                      <p:to>
                                        <p:strVal val="visible"/>
                                      </p:to>
                                    </p:set>
                                    <p:animEffect transition="in" filter="fade">
                                      <p:cBhvr>
                                        <p:cTn id="56" dur="1000"/>
                                        <p:tgtEl>
                                          <p:spTgt spid="74754">
                                            <p:txEl>
                                              <p:charRg st="110" end="123"/>
                                            </p:txEl>
                                          </p:spTgt>
                                        </p:tgtEl>
                                      </p:cBhvr>
                                    </p:animEffect>
                                    <p:anim calcmode="lin" valueType="num">
                                      <p:cBhvr>
                                        <p:cTn id="57" dur="1000" fill="hold"/>
                                        <p:tgtEl>
                                          <p:spTgt spid="74754">
                                            <p:txEl>
                                              <p:charRg st="110" end="123"/>
                                            </p:txEl>
                                          </p:spTgt>
                                        </p:tgtEl>
                                        <p:attrNameLst>
                                          <p:attrName>ppt_x</p:attrName>
                                        </p:attrNameLst>
                                      </p:cBhvr>
                                      <p:tavLst>
                                        <p:tav tm="0">
                                          <p:val>
                                            <p:strVal val="#ppt_x"/>
                                          </p:val>
                                        </p:tav>
                                        <p:tav tm="100000">
                                          <p:val>
                                            <p:strVal val="#ppt_x"/>
                                          </p:val>
                                        </p:tav>
                                      </p:tavLst>
                                    </p:anim>
                                    <p:anim calcmode="lin" valueType="num">
                                      <p:cBhvr>
                                        <p:cTn id="58" dur="1000" fill="hold"/>
                                        <p:tgtEl>
                                          <p:spTgt spid="74754">
                                            <p:txEl>
                                              <p:charRg st="110" end="123"/>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iterate type="lt">
                                    <p:tmPct val="10000"/>
                                  </p:iterate>
                                  <p:childTnLst>
                                    <p:set>
                                      <p:cBhvr>
                                        <p:cTn id="62" dur="1" fill="hold">
                                          <p:stCondLst>
                                            <p:cond delay="0"/>
                                          </p:stCondLst>
                                        </p:cTn>
                                        <p:tgtEl>
                                          <p:spTgt spid="74754">
                                            <p:txEl>
                                              <p:charRg st="123" end="137"/>
                                            </p:txEl>
                                          </p:spTgt>
                                        </p:tgtEl>
                                        <p:attrNameLst>
                                          <p:attrName>style.visibility</p:attrName>
                                        </p:attrNameLst>
                                      </p:cBhvr>
                                      <p:to>
                                        <p:strVal val="visible"/>
                                      </p:to>
                                    </p:set>
                                    <p:animEffect transition="in" filter="fade">
                                      <p:cBhvr>
                                        <p:cTn id="63" dur="1000"/>
                                        <p:tgtEl>
                                          <p:spTgt spid="74754">
                                            <p:txEl>
                                              <p:charRg st="123" end="137"/>
                                            </p:txEl>
                                          </p:spTgt>
                                        </p:tgtEl>
                                      </p:cBhvr>
                                    </p:animEffect>
                                    <p:anim calcmode="lin" valueType="num">
                                      <p:cBhvr>
                                        <p:cTn id="64" dur="1000" fill="hold"/>
                                        <p:tgtEl>
                                          <p:spTgt spid="74754">
                                            <p:txEl>
                                              <p:charRg st="123" end="137"/>
                                            </p:txEl>
                                          </p:spTgt>
                                        </p:tgtEl>
                                        <p:attrNameLst>
                                          <p:attrName>ppt_x</p:attrName>
                                        </p:attrNameLst>
                                      </p:cBhvr>
                                      <p:tavLst>
                                        <p:tav tm="0">
                                          <p:val>
                                            <p:strVal val="#ppt_x"/>
                                          </p:val>
                                        </p:tav>
                                        <p:tav tm="100000">
                                          <p:val>
                                            <p:strVal val="#ppt_x"/>
                                          </p:val>
                                        </p:tav>
                                      </p:tavLst>
                                    </p:anim>
                                    <p:anim calcmode="lin" valueType="num">
                                      <p:cBhvr>
                                        <p:cTn id="65" dur="1000" fill="hold"/>
                                        <p:tgtEl>
                                          <p:spTgt spid="74754">
                                            <p:txEl>
                                              <p:charRg st="123" end="13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iterate type="lt">
                                    <p:tmPct val="10000"/>
                                  </p:iterate>
                                  <p:childTnLst>
                                    <p:set>
                                      <p:cBhvr>
                                        <p:cTn id="69" dur="1" fill="hold">
                                          <p:stCondLst>
                                            <p:cond delay="0"/>
                                          </p:stCondLst>
                                        </p:cTn>
                                        <p:tgtEl>
                                          <p:spTgt spid="74754">
                                            <p:txEl>
                                              <p:charRg st="137" end="140"/>
                                            </p:txEl>
                                          </p:spTgt>
                                        </p:tgtEl>
                                        <p:attrNameLst>
                                          <p:attrName>style.visibility</p:attrName>
                                        </p:attrNameLst>
                                      </p:cBhvr>
                                      <p:to>
                                        <p:strVal val="visible"/>
                                      </p:to>
                                    </p:set>
                                    <p:animEffect transition="in" filter="fade">
                                      <p:cBhvr>
                                        <p:cTn id="70" dur="1000"/>
                                        <p:tgtEl>
                                          <p:spTgt spid="74754">
                                            <p:txEl>
                                              <p:charRg st="137" end="140"/>
                                            </p:txEl>
                                          </p:spTgt>
                                        </p:tgtEl>
                                      </p:cBhvr>
                                    </p:animEffect>
                                    <p:anim calcmode="lin" valueType="num">
                                      <p:cBhvr>
                                        <p:cTn id="71" dur="1000" fill="hold"/>
                                        <p:tgtEl>
                                          <p:spTgt spid="74754">
                                            <p:txEl>
                                              <p:charRg st="137" end="140"/>
                                            </p:txEl>
                                          </p:spTgt>
                                        </p:tgtEl>
                                        <p:attrNameLst>
                                          <p:attrName>ppt_x</p:attrName>
                                        </p:attrNameLst>
                                      </p:cBhvr>
                                      <p:tavLst>
                                        <p:tav tm="0">
                                          <p:val>
                                            <p:strVal val="#ppt_x"/>
                                          </p:val>
                                        </p:tav>
                                        <p:tav tm="100000">
                                          <p:val>
                                            <p:strVal val="#ppt_x"/>
                                          </p:val>
                                        </p:tav>
                                      </p:tavLst>
                                    </p:anim>
                                    <p:anim calcmode="lin" valueType="num">
                                      <p:cBhvr>
                                        <p:cTn id="72" dur="1000" fill="hold"/>
                                        <p:tgtEl>
                                          <p:spTgt spid="74754">
                                            <p:txEl>
                                              <p:charRg st="137" end="14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grpId="0" nodeType="clickEffect">
                                  <p:stCondLst>
                                    <p:cond delay="0"/>
                                  </p:stCondLst>
                                  <p:iterate type="lt">
                                    <p:tmPct val="10000"/>
                                  </p:iterate>
                                  <p:childTnLst>
                                    <p:set>
                                      <p:cBhvr>
                                        <p:cTn id="76" dur="1" fill="hold">
                                          <p:stCondLst>
                                            <p:cond delay="0"/>
                                          </p:stCondLst>
                                        </p:cTn>
                                        <p:tgtEl>
                                          <p:spTgt spid="74754">
                                            <p:txEl>
                                              <p:charRg st="140" end="156"/>
                                            </p:txEl>
                                          </p:spTgt>
                                        </p:tgtEl>
                                        <p:attrNameLst>
                                          <p:attrName>style.visibility</p:attrName>
                                        </p:attrNameLst>
                                      </p:cBhvr>
                                      <p:to>
                                        <p:strVal val="visible"/>
                                      </p:to>
                                    </p:set>
                                    <p:animEffect transition="in" filter="fade">
                                      <p:cBhvr>
                                        <p:cTn id="77" dur="1000"/>
                                        <p:tgtEl>
                                          <p:spTgt spid="74754">
                                            <p:txEl>
                                              <p:charRg st="140" end="156"/>
                                            </p:txEl>
                                          </p:spTgt>
                                        </p:tgtEl>
                                      </p:cBhvr>
                                    </p:animEffect>
                                    <p:anim calcmode="lin" valueType="num">
                                      <p:cBhvr>
                                        <p:cTn id="78" dur="1000" fill="hold"/>
                                        <p:tgtEl>
                                          <p:spTgt spid="74754">
                                            <p:txEl>
                                              <p:charRg st="140" end="156"/>
                                            </p:txEl>
                                          </p:spTgt>
                                        </p:tgtEl>
                                        <p:attrNameLst>
                                          <p:attrName>ppt_x</p:attrName>
                                        </p:attrNameLst>
                                      </p:cBhvr>
                                      <p:tavLst>
                                        <p:tav tm="0">
                                          <p:val>
                                            <p:strVal val="#ppt_x"/>
                                          </p:val>
                                        </p:tav>
                                        <p:tav tm="100000">
                                          <p:val>
                                            <p:strVal val="#ppt_x"/>
                                          </p:val>
                                        </p:tav>
                                      </p:tavLst>
                                    </p:anim>
                                    <p:anim calcmode="lin" valueType="num">
                                      <p:cBhvr>
                                        <p:cTn id="79" dur="1000" fill="hold"/>
                                        <p:tgtEl>
                                          <p:spTgt spid="74754">
                                            <p:txEl>
                                              <p:charRg st="140" end="156"/>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7" presetClass="entr" presetSubtype="0" fill="hold" grpId="0" nodeType="clickEffect">
                                  <p:stCondLst>
                                    <p:cond delay="0"/>
                                  </p:stCondLst>
                                  <p:iterate type="lt">
                                    <p:tmPct val="10000"/>
                                  </p:iterate>
                                  <p:childTnLst>
                                    <p:set>
                                      <p:cBhvr>
                                        <p:cTn id="83" dur="1" fill="hold">
                                          <p:stCondLst>
                                            <p:cond delay="0"/>
                                          </p:stCondLst>
                                        </p:cTn>
                                        <p:tgtEl>
                                          <p:spTgt spid="74754">
                                            <p:txEl>
                                              <p:charRg st="156" end="170"/>
                                            </p:txEl>
                                          </p:spTgt>
                                        </p:tgtEl>
                                        <p:attrNameLst>
                                          <p:attrName>style.visibility</p:attrName>
                                        </p:attrNameLst>
                                      </p:cBhvr>
                                      <p:to>
                                        <p:strVal val="visible"/>
                                      </p:to>
                                    </p:set>
                                    <p:animEffect transition="in" filter="fade">
                                      <p:cBhvr>
                                        <p:cTn id="84" dur="1000"/>
                                        <p:tgtEl>
                                          <p:spTgt spid="74754">
                                            <p:txEl>
                                              <p:charRg st="156" end="170"/>
                                            </p:txEl>
                                          </p:spTgt>
                                        </p:tgtEl>
                                      </p:cBhvr>
                                    </p:animEffect>
                                    <p:anim calcmode="lin" valueType="num">
                                      <p:cBhvr>
                                        <p:cTn id="85" dur="1000" fill="hold"/>
                                        <p:tgtEl>
                                          <p:spTgt spid="74754">
                                            <p:txEl>
                                              <p:charRg st="156" end="170"/>
                                            </p:txEl>
                                          </p:spTgt>
                                        </p:tgtEl>
                                        <p:attrNameLst>
                                          <p:attrName>ppt_x</p:attrName>
                                        </p:attrNameLst>
                                      </p:cBhvr>
                                      <p:tavLst>
                                        <p:tav tm="0">
                                          <p:val>
                                            <p:strVal val="#ppt_x"/>
                                          </p:val>
                                        </p:tav>
                                        <p:tav tm="100000">
                                          <p:val>
                                            <p:strVal val="#ppt_x"/>
                                          </p:val>
                                        </p:tav>
                                      </p:tavLst>
                                    </p:anim>
                                    <p:anim calcmode="lin" valueType="num">
                                      <p:cBhvr>
                                        <p:cTn id="86" dur="1000" fill="hold"/>
                                        <p:tgtEl>
                                          <p:spTgt spid="74754">
                                            <p:txEl>
                                              <p:charRg st="156" end="17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02" name="Rectangle 2"/>
          <p:cNvSpPr>
            <a:spLocks noChangeArrowheads="1"/>
          </p:cNvSpPr>
          <p:nvPr/>
        </p:nvSpPr>
        <p:spPr bwMode="auto">
          <a:xfrm>
            <a:off x="0" y="0"/>
            <a:ext cx="9144000" cy="2432050"/>
          </a:xfrm>
          <a:prstGeom prst="rect">
            <a:avLst/>
          </a:prstGeom>
          <a:noFill/>
          <a:ln w="9525" cmpd="sng">
            <a:noFill/>
            <a:miter lim="800000"/>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2017</a:t>
            </a:r>
            <a:r>
              <a:rPr kumimoji="0" lang="zh-CN" alt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全国二卷</a:t>
            </a:r>
            <a:r>
              <a:rPr kumimoji="0" lang="en-US" altLang="zh-CN"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24</a:t>
            </a:r>
            <a:r>
              <a:rPr kumimoji="0" lang="zh-CN" altLang="en-US"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．图</a:t>
            </a:r>
            <a:r>
              <a:rPr kumimoji="0" lang="en-US" altLang="zh-CN"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5</a:t>
            </a:r>
            <a:r>
              <a:rPr kumimoji="0" lang="zh-CN" altLang="en-US"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为春秋战国之际</a:t>
            </a:r>
            <a:r>
              <a:rPr kumimoji="0" lang="zh-CN" altLang="en-US"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宋体" panose="02010600030101010101" pitchFamily="2" charset="-122"/>
                <a:ea typeface="宋体" panose="02010600030101010101" pitchFamily="2" charset="-122"/>
                <a:cs typeface="Times New Roman" panose="02020603050405020304" pitchFamily="18" charset="0"/>
              </a:rPr>
              <a:t>局部示意图。当时，范蠡在陶、子贡在曹鲁之间经商成为巨富，这一现象</a:t>
            </a:r>
            <a:endParaRPr kumimoji="0" lang="en-US" altLang="zh-CN"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宋体" panose="02010600030101010101" pitchFamily="2" charset="-122"/>
                <a:ea typeface="宋体" panose="02010600030101010101" pitchFamily="2" charset="-122"/>
                <a:cs typeface="Times New Roman" panose="02020603050405020304" pitchFamily="18" charset="0"/>
              </a:rPr>
              <a:t>反映了</a:t>
            </a:r>
            <a:endParaRPr kumimoji="0" lang="zh-CN" altLang="en-US" sz="2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24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pic>
        <p:nvPicPr>
          <p:cNvPr id="9219" name="Picture 1" descr="中学历史教学园地（www.zxls.com）——全国文章总量、访问量最大的历史教学网站。"/>
          <p:cNvPicPr>
            <a:picLocks noChangeAspect="1"/>
          </p:cNvPicPr>
          <p:nvPr/>
        </p:nvPicPr>
        <p:blipFill>
          <a:blip r:embed="rId1">
            <a:lum bright="6000"/>
          </a:blip>
          <a:stretch>
            <a:fillRect/>
          </a:stretch>
        </p:blipFill>
        <p:spPr>
          <a:xfrm>
            <a:off x="2909888" y="1071563"/>
            <a:ext cx="6234112" cy="4500562"/>
          </a:xfrm>
          <a:prstGeom prst="rect">
            <a:avLst/>
          </a:prstGeom>
          <a:noFill/>
          <a:ln w="9525">
            <a:noFill/>
          </a:ln>
        </p:spPr>
      </p:pic>
      <p:sp>
        <p:nvSpPr>
          <p:cNvPr id="204803" name="Rectangle 3"/>
          <p:cNvSpPr>
            <a:spLocks noChangeArrowheads="1"/>
          </p:cNvSpPr>
          <p:nvPr/>
        </p:nvSpPr>
        <p:spPr bwMode="auto">
          <a:xfrm>
            <a:off x="0" y="1841500"/>
            <a:ext cx="2928938" cy="5016500"/>
          </a:xfrm>
          <a:prstGeom prst="rect">
            <a:avLst/>
          </a:prstGeom>
          <a:noFill/>
          <a:ln w="9525" cmpd="sng">
            <a:noFill/>
            <a:miter lim="800000"/>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tab pos="2695575" algn="l"/>
              </a:tabLst>
              <a:defRPr/>
            </a:pPr>
            <a:r>
              <a:rPr kumimoji="0" lang="en-US" altLang="zh-CN"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A</a:t>
            </a:r>
            <a:r>
              <a:rPr kumimoji="0" lang="zh-CN" altLang="en-US"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．区域位置影响商贸发展	</a:t>
            </a:r>
            <a:endParaRPr kumimoji="0" lang="en-US" altLang="zh-CN"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695575" algn="l"/>
              </a:tabLst>
              <a:defRPr/>
            </a:pPr>
            <a:r>
              <a:rPr kumimoji="0" lang="en-US" altLang="zh-CN"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B</a:t>
            </a:r>
            <a:r>
              <a:rPr kumimoji="0" lang="zh-CN" altLang="en-US"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．争霸战争促进经济交往</a:t>
            </a:r>
            <a:endParaRPr kumimoji="0" lang="zh-CN" altLang="en-US" sz="2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tabLst>
                <a:tab pos="2695575" algn="l"/>
              </a:tabLst>
              <a:defRPr/>
            </a:pPr>
            <a:r>
              <a:rPr kumimoji="0" lang="en-US" altLang="zh-CN"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C</a:t>
            </a:r>
            <a:r>
              <a:rPr kumimoji="0" lang="zh-CN" altLang="en-US"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．交通条件决定地方经济状况	</a:t>
            </a:r>
            <a:endParaRPr kumimoji="0" lang="en-US" altLang="zh-CN"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695575" algn="l"/>
              </a:tabLst>
              <a:defRPr/>
            </a:pPr>
            <a:r>
              <a:rPr kumimoji="0" lang="en-US" altLang="zh-CN"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D</a:t>
            </a:r>
            <a:r>
              <a:rPr kumimoji="0" lang="zh-CN" altLang="en-US"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．城市规模扩大推动商业繁荣</a:t>
            </a:r>
            <a:endParaRPr kumimoji="0" lang="zh-CN" altLang="en-US" sz="6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02" name="Rectangle 2"/>
          <p:cNvSpPr>
            <a:spLocks noChangeArrowheads="1"/>
          </p:cNvSpPr>
          <p:nvPr/>
        </p:nvSpPr>
        <p:spPr bwMode="auto">
          <a:xfrm>
            <a:off x="0" y="0"/>
            <a:ext cx="9144000" cy="1262063"/>
          </a:xfrm>
          <a:prstGeom prst="rect">
            <a:avLst/>
          </a:prstGeom>
          <a:noFill/>
          <a:ln w="9525" cmpd="sng">
            <a:noFill/>
            <a:miter lim="800000"/>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24</a:t>
            </a:r>
            <a:r>
              <a:rPr kumimoji="0" lang="zh-CN" altLang="en-US"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解读信息</a:t>
            </a:r>
            <a:r>
              <a:rPr kumimoji="0" lang="zh-CN" altLang="en-US"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图</a:t>
            </a:r>
            <a:r>
              <a:rPr kumimoji="0" lang="en-US" altLang="zh-CN"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5</a:t>
            </a:r>
            <a:r>
              <a:rPr kumimoji="0" lang="zh-CN" altLang="en-US"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为</a:t>
            </a:r>
            <a:r>
              <a:rPr kumimoji="0" lang="zh-CN" altLang="en-US" sz="28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春秋战国之际</a:t>
            </a:r>
            <a:r>
              <a:rPr kumimoji="0" lang="zh-CN" altLang="en-US"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宋体" panose="02010600030101010101" pitchFamily="2" charset="-122"/>
                <a:ea typeface="宋体" panose="02010600030101010101" pitchFamily="2" charset="-122"/>
                <a:cs typeface="Times New Roman" panose="02020603050405020304" pitchFamily="18" charset="0"/>
              </a:rPr>
              <a:t>局部示意图。当时，</a:t>
            </a:r>
            <a:r>
              <a:rPr kumimoji="0" lang="zh-CN" altLang="en-US" sz="28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宋体" panose="02010600030101010101" pitchFamily="2" charset="-122"/>
                <a:ea typeface="宋体" panose="02010600030101010101" pitchFamily="2" charset="-122"/>
                <a:cs typeface="Times New Roman" panose="02020603050405020304" pitchFamily="18" charset="0"/>
              </a:rPr>
              <a:t>范蠡在陶、子贡在曹鲁之间经商成为巨富</a:t>
            </a:r>
            <a:r>
              <a:rPr kumimoji="0" lang="zh-CN" altLang="en-US"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宋体" panose="02010600030101010101" pitchFamily="2" charset="-122"/>
                <a:ea typeface="宋体" panose="02010600030101010101" pitchFamily="2" charset="-122"/>
                <a:cs typeface="Times New Roman" panose="02020603050405020304" pitchFamily="18" charset="0"/>
              </a:rPr>
              <a:t>，这一现象反映了</a:t>
            </a:r>
            <a:endParaRPr kumimoji="0" lang="zh-CN" altLang="en-US" sz="2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2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pic>
        <p:nvPicPr>
          <p:cNvPr id="10243" name="Picture 1" descr="中学历史教学园地（www.zxls.com）——全国文章总量、访问量最大的历史教学网站。"/>
          <p:cNvPicPr>
            <a:picLocks noChangeAspect="1"/>
          </p:cNvPicPr>
          <p:nvPr/>
        </p:nvPicPr>
        <p:blipFill>
          <a:blip r:embed="rId1">
            <a:lum bright="6000"/>
          </a:blip>
          <a:stretch>
            <a:fillRect/>
          </a:stretch>
        </p:blipFill>
        <p:spPr>
          <a:xfrm>
            <a:off x="4286250" y="857250"/>
            <a:ext cx="4857750" cy="3506788"/>
          </a:xfrm>
          <a:prstGeom prst="rect">
            <a:avLst/>
          </a:prstGeom>
          <a:noFill/>
          <a:ln w="9525">
            <a:noFill/>
          </a:ln>
        </p:spPr>
      </p:pic>
      <p:sp>
        <p:nvSpPr>
          <p:cNvPr id="204803" name="Rectangle 3"/>
          <p:cNvSpPr>
            <a:spLocks noChangeArrowheads="1"/>
          </p:cNvSpPr>
          <p:nvPr/>
        </p:nvSpPr>
        <p:spPr bwMode="auto">
          <a:xfrm>
            <a:off x="0" y="928688"/>
            <a:ext cx="3714750" cy="3540125"/>
          </a:xfrm>
          <a:prstGeom prst="rect">
            <a:avLst/>
          </a:prstGeom>
          <a:noFill/>
          <a:ln w="9525" cmpd="sng">
            <a:noFill/>
            <a:miter lim="800000"/>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tab pos="2695575" algn="l"/>
              </a:tabLst>
              <a:defRPr/>
            </a:pPr>
            <a:r>
              <a:rPr kumimoji="0" lang="en-US" altLang="zh-CN"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A</a:t>
            </a:r>
            <a:r>
              <a:rPr kumimoji="0" lang="zh-CN" altLang="en-US"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8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区域位置</a:t>
            </a:r>
            <a:r>
              <a:rPr kumimoji="0" lang="zh-CN" altLang="en-US"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影响</a:t>
            </a:r>
            <a:r>
              <a:rPr kumimoji="0" lang="zh-CN" altLang="en-US" sz="28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商贸</a:t>
            </a:r>
            <a:r>
              <a:rPr kumimoji="0" lang="zh-CN" altLang="en-US"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发展	</a:t>
            </a:r>
            <a:endParaRPr kumimoji="0" lang="en-US" altLang="zh-CN"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695575" algn="l"/>
              </a:tabLst>
              <a:defRPr/>
            </a:pPr>
            <a:r>
              <a:rPr kumimoji="0" lang="en-US" altLang="zh-CN"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B</a:t>
            </a:r>
            <a:r>
              <a:rPr kumimoji="0" lang="zh-CN" altLang="en-US"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．争霸战争促进</a:t>
            </a:r>
            <a:r>
              <a:rPr kumimoji="0" lang="zh-CN" altLang="en-US" sz="28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经济交往</a:t>
            </a:r>
            <a:endParaRPr kumimoji="0" lang="zh-CN" altLang="en-US" sz="20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tabLst>
                <a:tab pos="2695575" algn="l"/>
              </a:tabLst>
              <a:defRPr/>
            </a:pPr>
            <a:r>
              <a:rPr kumimoji="0" lang="en-US" altLang="zh-CN"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C</a:t>
            </a:r>
            <a:r>
              <a:rPr kumimoji="0" lang="zh-CN" altLang="en-US"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．交通条件</a:t>
            </a:r>
            <a:r>
              <a:rPr kumimoji="0" lang="zh-CN" altLang="en-US" sz="28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决定</a:t>
            </a:r>
            <a:r>
              <a:rPr kumimoji="0" lang="zh-CN" altLang="en-US" sz="2800" b="1" i="0" u="none" strike="noStrike" kern="1200" cap="none" spc="0" normalizeH="0" baseline="0" noProof="0" dirty="0">
                <a:ln>
                  <a:noFill/>
                </a:ln>
                <a:solidFill>
                  <a:schemeClr val="accent2"/>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地方经济</a:t>
            </a:r>
            <a:r>
              <a:rPr kumimoji="0" lang="zh-CN" altLang="en-US"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状况	</a:t>
            </a:r>
            <a:endParaRPr kumimoji="0" lang="en-US" altLang="zh-CN"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695575" algn="l"/>
              </a:tabLst>
              <a:defRPr/>
            </a:pPr>
            <a:r>
              <a:rPr kumimoji="0" lang="en-US" altLang="zh-CN"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D</a:t>
            </a:r>
            <a:r>
              <a:rPr kumimoji="0" lang="zh-CN" altLang="en-US"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8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城市规模扩大</a:t>
            </a:r>
            <a:r>
              <a:rPr kumimoji="0" lang="zh-CN" altLang="en-US"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Times New Roman" panose="02020603050405020304" pitchFamily="18" charset="0"/>
              </a:rPr>
              <a:t>推动商业繁荣</a:t>
            </a:r>
            <a:endParaRPr kumimoji="0" lang="zh-CN" altLang="en-US"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sp>
        <p:nvSpPr>
          <p:cNvPr id="5" name="TextBox 4"/>
          <p:cNvSpPr txBox="1"/>
          <p:nvPr/>
        </p:nvSpPr>
        <p:spPr>
          <a:xfrm>
            <a:off x="0" y="4303713"/>
            <a:ext cx="9144000" cy="2678112"/>
          </a:xfrm>
          <a:prstGeom prst="rect">
            <a:avLst/>
          </a:prstGeom>
          <a:noFill/>
          <a:ln w="9525">
            <a:noFill/>
          </a:ln>
        </p:spPr>
        <p:txBody>
          <a:bodyPr>
            <a:spAutoFit/>
          </a:bodyPr>
          <a:p>
            <a:r>
              <a:rPr lang="zh-CN" altLang="en-US" sz="2400" b="1" dirty="0">
                <a:solidFill>
                  <a:srgbClr val="FF0000"/>
                </a:solidFill>
                <a:latin typeface="Arial" panose="020B0604020202020204" pitchFamily="34" charset="0"/>
              </a:rPr>
              <a:t>分析：区域位置</a:t>
            </a:r>
            <a:r>
              <a:rPr lang="en-US" altLang="zh-CN" sz="2400" b="1" dirty="0">
                <a:latin typeface="Arial" panose="020B0604020202020204" pitchFamily="34" charset="0"/>
              </a:rPr>
              <a:t>—</a:t>
            </a:r>
            <a:r>
              <a:rPr lang="zh-CN" altLang="en-US" sz="2400" b="1" dirty="0">
                <a:latin typeface="Arial" panose="020B0604020202020204" pitchFamily="34" charset="0"/>
              </a:rPr>
              <a:t>陶、曹、鲁位于济水、泗水一带，均为黄河中下游地区，经济相对较为发达，且两地距离较近，</a:t>
            </a:r>
            <a:r>
              <a:rPr lang="zh-CN" altLang="en-US" sz="2400" b="1" dirty="0">
                <a:solidFill>
                  <a:srgbClr val="FF0000"/>
                </a:solidFill>
                <a:latin typeface="Arial" panose="020B0604020202020204" pitchFamily="34" charset="0"/>
              </a:rPr>
              <a:t>有利于商贸发展</a:t>
            </a:r>
            <a:r>
              <a:rPr lang="zh-CN" altLang="en-US" sz="2400" b="1" dirty="0">
                <a:latin typeface="Arial" panose="020B0604020202020204" pitchFamily="34" charset="0"/>
              </a:rPr>
              <a:t>。</a:t>
            </a:r>
            <a:endParaRPr lang="en-US" altLang="zh-CN" sz="2400" b="1" dirty="0">
              <a:latin typeface="Arial" panose="020B0604020202020204" pitchFamily="34" charset="0"/>
            </a:endParaRPr>
          </a:p>
          <a:p>
            <a:r>
              <a:rPr lang="zh-CN" altLang="en-US" sz="2400" b="1" dirty="0">
                <a:solidFill>
                  <a:srgbClr val="FF0000"/>
                </a:solidFill>
                <a:latin typeface="Arial" panose="020B0604020202020204" pitchFamily="34" charset="0"/>
              </a:rPr>
              <a:t>解读信息</a:t>
            </a:r>
            <a:r>
              <a:rPr lang="en-US" altLang="zh-CN" sz="2400" b="1" dirty="0">
                <a:solidFill>
                  <a:srgbClr val="FF0000"/>
                </a:solidFill>
                <a:latin typeface="Arial" panose="020B0604020202020204" pitchFamily="34" charset="0"/>
              </a:rPr>
              <a:t>:</a:t>
            </a:r>
            <a:r>
              <a:rPr lang="zh-CN" altLang="en-US" sz="2400" b="1" dirty="0">
                <a:solidFill>
                  <a:srgbClr val="7030A0"/>
                </a:solidFill>
                <a:latin typeface="Arial" panose="020B0604020202020204" pitchFamily="34" charset="0"/>
              </a:rPr>
              <a:t>范蠡和子贡经商致富</a:t>
            </a:r>
            <a:r>
              <a:rPr lang="en-US" altLang="zh-CN" sz="2400" b="1" dirty="0">
                <a:solidFill>
                  <a:srgbClr val="FF0000"/>
                </a:solidFill>
                <a:latin typeface="Arial" panose="020B0604020202020204" pitchFamily="34" charset="0"/>
              </a:rPr>
              <a:t>—</a:t>
            </a:r>
            <a:r>
              <a:rPr lang="zh-CN" altLang="en-US" sz="2400" b="1" dirty="0">
                <a:solidFill>
                  <a:srgbClr val="FF0000"/>
                </a:solidFill>
                <a:latin typeface="Arial" panose="020B0604020202020204" pitchFamily="34" charset="0"/>
              </a:rPr>
              <a:t>商贸发展</a:t>
            </a:r>
            <a:r>
              <a:rPr lang="en-US" altLang="zh-CN" sz="2400" b="1" dirty="0">
                <a:solidFill>
                  <a:srgbClr val="FF0000"/>
                </a:solidFill>
                <a:latin typeface="Arial" panose="020B0604020202020204" pitchFamily="34" charset="0"/>
              </a:rPr>
              <a:t>—</a:t>
            </a:r>
            <a:r>
              <a:rPr lang="zh-CN" altLang="en-US" sz="2400" b="1" dirty="0">
                <a:solidFill>
                  <a:srgbClr val="FF0000"/>
                </a:solidFill>
                <a:latin typeface="Arial" panose="020B0604020202020204" pitchFamily="34" charset="0"/>
              </a:rPr>
              <a:t>交通便利 经济发达</a:t>
            </a:r>
            <a:r>
              <a:rPr lang="en-US" altLang="zh-CN" sz="2400" b="1" dirty="0">
                <a:solidFill>
                  <a:srgbClr val="FF0000"/>
                </a:solidFill>
                <a:latin typeface="Arial" panose="020B0604020202020204" pitchFamily="34" charset="0"/>
              </a:rPr>
              <a:t>—</a:t>
            </a:r>
            <a:r>
              <a:rPr lang="zh-CN" altLang="en-US" sz="2400" b="1" dirty="0">
                <a:solidFill>
                  <a:srgbClr val="FF0000"/>
                </a:solidFill>
                <a:latin typeface="Arial" panose="020B0604020202020204" pitchFamily="34" charset="0"/>
              </a:rPr>
              <a:t>区域位置</a:t>
            </a:r>
            <a:endParaRPr lang="en-US" altLang="zh-CN" sz="2400" b="1" dirty="0">
              <a:solidFill>
                <a:srgbClr val="FF0000"/>
              </a:solidFill>
              <a:latin typeface="Arial" panose="020B0604020202020204" pitchFamily="34" charset="0"/>
            </a:endParaRPr>
          </a:p>
          <a:p>
            <a:r>
              <a:rPr lang="en-US" altLang="zh-CN" sz="2400" b="1" dirty="0">
                <a:solidFill>
                  <a:srgbClr val="FF0000"/>
                </a:solidFill>
                <a:latin typeface="Arial" panose="020B0604020202020204" pitchFamily="34" charset="0"/>
              </a:rPr>
              <a:t>B</a:t>
            </a:r>
            <a:r>
              <a:rPr lang="zh-CN" altLang="en-US" sz="2400" b="1" dirty="0">
                <a:solidFill>
                  <a:srgbClr val="FF0000"/>
                </a:solidFill>
                <a:latin typeface="Arial" panose="020B0604020202020204" pitchFamily="34" charset="0"/>
              </a:rPr>
              <a:t>错</a:t>
            </a:r>
            <a:r>
              <a:rPr lang="en-US" altLang="zh-CN" sz="2400" b="1" dirty="0">
                <a:solidFill>
                  <a:srgbClr val="FF0000"/>
                </a:solidFill>
                <a:latin typeface="Arial" panose="020B0604020202020204" pitchFamily="34" charset="0"/>
              </a:rPr>
              <a:t>.</a:t>
            </a:r>
            <a:r>
              <a:rPr lang="zh-CN" altLang="en-US" sz="2400" b="1" dirty="0">
                <a:latin typeface="Arial" panose="020B0604020202020204" pitchFamily="34" charset="0"/>
              </a:rPr>
              <a:t>争霸战争造成对经济的破坏，不利商业发展，且并非只此进行；</a:t>
            </a:r>
            <a:endParaRPr lang="en-US" altLang="zh-CN" sz="2400" b="1" dirty="0">
              <a:latin typeface="Arial" panose="020B0604020202020204" pitchFamily="34" charset="0"/>
            </a:endParaRPr>
          </a:p>
          <a:p>
            <a:r>
              <a:rPr lang="en-US" altLang="zh-CN" sz="2400" b="1" dirty="0">
                <a:solidFill>
                  <a:srgbClr val="FF0000"/>
                </a:solidFill>
                <a:latin typeface="Arial" panose="020B0604020202020204" pitchFamily="34" charset="0"/>
              </a:rPr>
              <a:t>C</a:t>
            </a:r>
            <a:r>
              <a:rPr lang="zh-CN" altLang="en-US" sz="2400" b="1" dirty="0">
                <a:solidFill>
                  <a:srgbClr val="FF0000"/>
                </a:solidFill>
                <a:latin typeface="Arial" panose="020B0604020202020204" pitchFamily="34" charset="0"/>
              </a:rPr>
              <a:t>错</a:t>
            </a:r>
            <a:r>
              <a:rPr lang="en-US" altLang="zh-CN" sz="2400" b="1" dirty="0">
                <a:solidFill>
                  <a:srgbClr val="FF0000"/>
                </a:solidFill>
                <a:latin typeface="Arial" panose="020B0604020202020204" pitchFamily="34" charset="0"/>
              </a:rPr>
              <a:t>.</a:t>
            </a:r>
            <a:r>
              <a:rPr lang="zh-CN" altLang="en-US" sz="2400" b="1" dirty="0">
                <a:latin typeface="Arial" panose="020B0604020202020204" pitchFamily="34" charset="0"/>
              </a:rPr>
              <a:t>交通条件不是影响经济状况决定因素</a:t>
            </a:r>
            <a:r>
              <a:rPr lang="en-US" altLang="zh-CN" sz="2400" b="1" dirty="0">
                <a:latin typeface="Arial" panose="020B0604020202020204" pitchFamily="34" charset="0"/>
              </a:rPr>
              <a:t>,</a:t>
            </a:r>
            <a:r>
              <a:rPr lang="zh-CN" altLang="en-US" sz="2400" b="1" dirty="0">
                <a:latin typeface="Arial" panose="020B0604020202020204" pitchFamily="34" charset="0"/>
              </a:rPr>
              <a:t>商业不等于“经济状况”</a:t>
            </a:r>
            <a:endParaRPr lang="en-US" altLang="zh-CN" sz="2400" b="1" dirty="0">
              <a:latin typeface="Arial" panose="020B0604020202020204" pitchFamily="34" charset="0"/>
            </a:endParaRPr>
          </a:p>
          <a:p>
            <a:r>
              <a:rPr lang="en-US" altLang="zh-CN" sz="2400" b="1" dirty="0">
                <a:solidFill>
                  <a:srgbClr val="FF0000"/>
                </a:solidFill>
                <a:latin typeface="Arial" panose="020B0604020202020204" pitchFamily="34" charset="0"/>
              </a:rPr>
              <a:t>D</a:t>
            </a:r>
            <a:r>
              <a:rPr lang="zh-CN" altLang="en-US" sz="2400" b="1" dirty="0">
                <a:solidFill>
                  <a:srgbClr val="FF0000"/>
                </a:solidFill>
                <a:latin typeface="Arial" panose="020B0604020202020204" pitchFamily="34" charset="0"/>
              </a:rPr>
              <a:t>错</a:t>
            </a:r>
            <a:r>
              <a:rPr lang="en-US" altLang="zh-CN" sz="2400" b="1" dirty="0">
                <a:solidFill>
                  <a:srgbClr val="FF0000"/>
                </a:solidFill>
                <a:latin typeface="Arial" panose="020B0604020202020204" pitchFamily="34" charset="0"/>
              </a:rPr>
              <a:t>.</a:t>
            </a:r>
            <a:r>
              <a:rPr lang="zh-CN" altLang="en-US" sz="2400" b="1" dirty="0">
                <a:latin typeface="Arial" panose="020B0604020202020204" pitchFamily="34" charset="0"/>
              </a:rPr>
              <a:t>“曹鲁之间”是指较大范围的地区，不是具体城市。</a:t>
            </a:r>
            <a:endParaRPr lang="en-US" altLang="zh-CN" sz="2400" b="1"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4803">
                                            <p:txEl>
                                              <p:charRg st="0" end="14"/>
                                            </p:txEl>
                                          </p:spTgt>
                                        </p:tgtEl>
                                        <p:attrNameLst>
                                          <p:attrName>style.visibility</p:attrName>
                                        </p:attrNameLst>
                                      </p:cBhvr>
                                      <p:to>
                                        <p:strVal val="visible"/>
                                      </p:to>
                                    </p:set>
                                    <p:animEffect transition="in" filter="wipe(down)">
                                      <p:cBhvr>
                                        <p:cTn id="7" dur="500"/>
                                        <p:tgtEl>
                                          <p:spTgt spid="204803">
                                            <p:txEl>
                                              <p:charRg st="0" end="1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04803">
                                            <p:txEl>
                                              <p:charRg st="14" end="27"/>
                                            </p:txEl>
                                          </p:spTgt>
                                        </p:tgtEl>
                                        <p:attrNameLst>
                                          <p:attrName>style.visibility</p:attrName>
                                        </p:attrNameLst>
                                      </p:cBhvr>
                                      <p:to>
                                        <p:strVal val="visible"/>
                                      </p:to>
                                    </p:set>
                                    <p:animEffect transition="in" filter="wipe(down)">
                                      <p:cBhvr>
                                        <p:cTn id="12" dur="500"/>
                                        <p:tgtEl>
                                          <p:spTgt spid="204803">
                                            <p:txEl>
                                              <p:charRg st="14" end="2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4803">
                                            <p:txEl>
                                              <p:charRg st="27" end="43"/>
                                            </p:txEl>
                                          </p:spTgt>
                                        </p:tgtEl>
                                        <p:attrNameLst>
                                          <p:attrName>style.visibility</p:attrName>
                                        </p:attrNameLst>
                                      </p:cBhvr>
                                      <p:to>
                                        <p:strVal val="visible"/>
                                      </p:to>
                                    </p:set>
                                    <p:animEffect transition="in" filter="wipe(down)">
                                      <p:cBhvr>
                                        <p:cTn id="17" dur="500"/>
                                        <p:tgtEl>
                                          <p:spTgt spid="204803">
                                            <p:txEl>
                                              <p:charRg st="27" end="4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04803">
                                            <p:txEl>
                                              <p:charRg st="43" end="58"/>
                                            </p:txEl>
                                          </p:spTgt>
                                        </p:tgtEl>
                                        <p:attrNameLst>
                                          <p:attrName>style.visibility</p:attrName>
                                        </p:attrNameLst>
                                      </p:cBhvr>
                                      <p:to>
                                        <p:strVal val="visible"/>
                                      </p:to>
                                    </p:set>
                                    <p:animEffect transition="in" filter="wipe(down)">
                                      <p:cBhvr>
                                        <p:cTn id="22" dur="500"/>
                                        <p:tgtEl>
                                          <p:spTgt spid="204803">
                                            <p:txEl>
                                              <p:charRg st="43" end="5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charRg st="0" end="59"/>
                                            </p:txEl>
                                          </p:spTgt>
                                        </p:tgtEl>
                                        <p:attrNameLst>
                                          <p:attrName>style.visibility</p:attrName>
                                        </p:attrNameLst>
                                      </p:cBhvr>
                                      <p:to>
                                        <p:strVal val="visible"/>
                                      </p:to>
                                    </p:set>
                                    <p:animEffect transition="in" filter="fade">
                                      <p:cBhvr>
                                        <p:cTn id="27" dur="2000"/>
                                        <p:tgtEl>
                                          <p:spTgt spid="5">
                                            <p:txEl>
                                              <p:charRg st="0" end="5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charRg st="59" end="94"/>
                                            </p:txEl>
                                          </p:spTgt>
                                        </p:tgtEl>
                                        <p:attrNameLst>
                                          <p:attrName>style.visibility</p:attrName>
                                        </p:attrNameLst>
                                      </p:cBhvr>
                                      <p:to>
                                        <p:strVal val="visible"/>
                                      </p:to>
                                    </p:set>
                                    <p:animEffect transition="in" filter="fade">
                                      <p:cBhvr>
                                        <p:cTn id="32" dur="2000"/>
                                        <p:tgtEl>
                                          <p:spTgt spid="5">
                                            <p:txEl>
                                              <p:charRg st="59" end="9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charRg st="94" end="126"/>
                                            </p:txEl>
                                          </p:spTgt>
                                        </p:tgtEl>
                                        <p:attrNameLst>
                                          <p:attrName>style.visibility</p:attrName>
                                        </p:attrNameLst>
                                      </p:cBhvr>
                                      <p:to>
                                        <p:strVal val="visible"/>
                                      </p:to>
                                    </p:set>
                                    <p:animEffect transition="in" filter="fade">
                                      <p:cBhvr>
                                        <p:cTn id="37" dur="2000"/>
                                        <p:tgtEl>
                                          <p:spTgt spid="5">
                                            <p:txEl>
                                              <p:charRg st="94" end="12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charRg st="126" end="158"/>
                                            </p:txEl>
                                          </p:spTgt>
                                        </p:tgtEl>
                                        <p:attrNameLst>
                                          <p:attrName>style.visibility</p:attrName>
                                        </p:attrNameLst>
                                      </p:cBhvr>
                                      <p:to>
                                        <p:strVal val="visible"/>
                                      </p:to>
                                    </p:set>
                                    <p:animEffect transition="in" filter="fade">
                                      <p:cBhvr>
                                        <p:cTn id="42" dur="2000"/>
                                        <p:tgtEl>
                                          <p:spTgt spid="5">
                                            <p:txEl>
                                              <p:charRg st="126" end="15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charRg st="158" end="185"/>
                                            </p:txEl>
                                          </p:spTgt>
                                        </p:tgtEl>
                                        <p:attrNameLst>
                                          <p:attrName>style.visibility</p:attrName>
                                        </p:attrNameLst>
                                      </p:cBhvr>
                                      <p:to>
                                        <p:strVal val="visible"/>
                                      </p:to>
                                    </p:set>
                                    <p:animEffect transition="in" filter="fade">
                                      <p:cBhvr>
                                        <p:cTn id="47" dur="2000"/>
                                        <p:tgtEl>
                                          <p:spTgt spid="5">
                                            <p:txEl>
                                              <p:charRg st="158" end="18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0" y="0"/>
            <a:ext cx="9144000" cy="6858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32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2018 </a:t>
            </a:r>
            <a:r>
              <a:rPr kumimoji="0" lang="zh-CN" altLang="en-US" sz="32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模拟</a:t>
            </a:r>
            <a:r>
              <a:rPr kumimoji="0" lang="en-US" sz="32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a:t>
            </a:r>
            <a:endParaRPr kumimoji="0" lang="en-US" sz="32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古代雅典的公民大会作为国家最高权力机关，主要职能是立法，但雅典有“违宪立法起诉制”，任何公民可以对其认为提出违宪的法律的人和制宪法律本身提出起诉，交给陪审法庭审判。若判定该项法律确实危害民主，则废除该法律，将提案人绳之于法。但法律一旦被核准，陪审法庭必须按照其执行。这表明</a:t>
            </a:r>
            <a:endParaRPr kumimoji="0" 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①公民大会与陪审法庭相互制约</a:t>
            </a:r>
            <a:r>
              <a:rPr kumimoji="0" lang="en-US"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r>
              <a:rPr kumimoji="0" 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②司法权能够制约立法权③陪审员须具备一定的法律知识</a:t>
            </a:r>
            <a:r>
              <a:rPr kumimoji="0" lang="en-US"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r>
              <a:rPr kumimoji="0" 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④审判实行少数服从多数</a:t>
            </a:r>
            <a:endParaRPr kumimoji="0" 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a:t>
            </a:r>
            <a:r>
              <a:rPr kumimoji="0" 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①②</a:t>
            </a:r>
            <a:r>
              <a:rPr kumimoji="0" lang="en-US"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B.</a:t>
            </a:r>
            <a:r>
              <a:rPr kumimoji="0" 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①②④</a:t>
            </a:r>
            <a:r>
              <a:rPr kumimoji="0" lang="en-US"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C.</a:t>
            </a:r>
            <a:r>
              <a:rPr kumimoji="0" 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②③</a:t>
            </a:r>
            <a:r>
              <a:rPr kumimoji="0" lang="en-US"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D.</a:t>
            </a:r>
            <a:r>
              <a:rPr kumimoji="0" 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②③④</a:t>
            </a:r>
            <a:endParaRPr kumimoji="0" lang="zh-CN" altLang="zh-CN" sz="32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8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charRg st="0" end="9"/>
                                            </p:txEl>
                                          </p:spTgt>
                                        </p:tgtEl>
                                        <p:attrNameLst>
                                          <p:attrName>style.visibility</p:attrName>
                                        </p:attrNameLst>
                                      </p:cBhvr>
                                      <p:to>
                                        <p:strVal val="visible"/>
                                      </p:to>
                                    </p:set>
                                    <p:animEffect transition="in" filter="fade">
                                      <p:cBhvr>
                                        <p:cTn id="7" dur="2000"/>
                                        <p:tgtEl>
                                          <p:spTgt spid="3">
                                            <p:txEl>
                                              <p:charRg st="0"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charRg st="9" end="146"/>
                                            </p:txEl>
                                          </p:spTgt>
                                        </p:tgtEl>
                                        <p:attrNameLst>
                                          <p:attrName>style.visibility</p:attrName>
                                        </p:attrNameLst>
                                      </p:cBhvr>
                                      <p:to>
                                        <p:strVal val="visible"/>
                                      </p:to>
                                    </p:set>
                                    <p:animEffect transition="in" filter="fade">
                                      <p:cBhvr>
                                        <p:cTn id="12" dur="2000"/>
                                        <p:tgtEl>
                                          <p:spTgt spid="3">
                                            <p:txEl>
                                              <p:charRg st="9" end="14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charRg st="146" end="201"/>
                                            </p:txEl>
                                          </p:spTgt>
                                        </p:tgtEl>
                                        <p:attrNameLst>
                                          <p:attrName>style.visibility</p:attrName>
                                        </p:attrNameLst>
                                      </p:cBhvr>
                                      <p:to>
                                        <p:strVal val="visible"/>
                                      </p:to>
                                    </p:set>
                                    <p:animEffect transition="in" filter="fade">
                                      <p:cBhvr>
                                        <p:cTn id="17" dur="2000"/>
                                        <p:tgtEl>
                                          <p:spTgt spid="3">
                                            <p:txEl>
                                              <p:charRg st="146" end="20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charRg st="201" end="233"/>
                                            </p:txEl>
                                          </p:spTgt>
                                        </p:tgtEl>
                                        <p:attrNameLst>
                                          <p:attrName>style.visibility</p:attrName>
                                        </p:attrNameLst>
                                      </p:cBhvr>
                                      <p:to>
                                        <p:strVal val="visible"/>
                                      </p:to>
                                    </p:set>
                                    <p:animEffect transition="in" filter="fade">
                                      <p:cBhvr>
                                        <p:cTn id="22" dur="2000"/>
                                        <p:tgtEl>
                                          <p:spTgt spid="3">
                                            <p:txEl>
                                              <p:charRg st="201" end="23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12240</Words>
  <Application>WPS 演示</Application>
  <PresentationFormat>全屏显示(4:3)</PresentationFormat>
  <Paragraphs>712</Paragraphs>
  <Slides>61</Slides>
  <Notes>3</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61</vt:i4>
      </vt:variant>
    </vt:vector>
  </HeadingPairs>
  <TitlesOfParts>
    <vt:vector size="77" baseType="lpstr">
      <vt:lpstr>Arial</vt:lpstr>
      <vt:lpstr>宋体</vt:lpstr>
      <vt:lpstr>Wingdings</vt:lpstr>
      <vt:lpstr>Calibri</vt:lpstr>
      <vt:lpstr>楷体</vt:lpstr>
      <vt:lpstr>楷体_GB2312</vt:lpstr>
      <vt:lpstr>Times New Roman</vt:lpstr>
      <vt:lpstr>+mn-ea</vt:lpstr>
      <vt:lpstr>黑体</vt:lpstr>
      <vt:lpstr>Times New Roman</vt:lpstr>
      <vt:lpstr>Calibri</vt:lpstr>
      <vt:lpstr>微软雅黑</vt:lpstr>
      <vt:lpstr>Arial Unicode MS</vt:lpstr>
      <vt:lpstr>新宋体</vt:lpstr>
      <vt:lpstr>Segoe Print</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徐鹤珈</cp:lastModifiedBy>
  <cp:revision>244</cp:revision>
  <dcterms:created xsi:type="dcterms:W3CDTF">2015-09-16T15:14:38Z</dcterms:created>
  <dcterms:modified xsi:type="dcterms:W3CDTF">2018-03-12T16:00:24Z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